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sldIdLst>
    <p:sldId id="275" r:id="rId2"/>
    <p:sldId id="298" r:id="rId3"/>
    <p:sldId id="299" r:id="rId4"/>
    <p:sldId id="311" r:id="rId5"/>
    <p:sldId id="301" r:id="rId6"/>
    <p:sldId id="302" r:id="rId7"/>
    <p:sldId id="303" r:id="rId8"/>
    <p:sldId id="304" r:id="rId9"/>
    <p:sldId id="305" r:id="rId10"/>
    <p:sldId id="306" r:id="rId11"/>
    <p:sldId id="310" r:id="rId12"/>
    <p:sldId id="313" r:id="rId13"/>
    <p:sldId id="316" r:id="rId14"/>
    <p:sldId id="317" r:id="rId15"/>
    <p:sldId id="318" r:id="rId16"/>
    <p:sldId id="319" r:id="rId17"/>
    <p:sldId id="315" r:id="rId18"/>
    <p:sldId id="320" r:id="rId19"/>
    <p:sldId id="314" r:id="rId20"/>
    <p:sldId id="321" r:id="rId21"/>
    <p:sldId id="323" r:id="rId22"/>
    <p:sldId id="325" r:id="rId23"/>
    <p:sldId id="326" r:id="rId24"/>
    <p:sldId id="327" r:id="rId25"/>
    <p:sldId id="322" r:id="rId26"/>
    <p:sldId id="328" r:id="rId27"/>
    <p:sldId id="308" r:id="rId28"/>
    <p:sldId id="309" r:id="rId29"/>
    <p:sldId id="312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101" autoAdjust="0"/>
  </p:normalViewPr>
  <p:slideViewPr>
    <p:cSldViewPr snapToGrid="0">
      <p:cViewPr varScale="1">
        <p:scale>
          <a:sx n="83" d="100"/>
          <a:sy n="83" d="100"/>
        </p:scale>
        <p:origin x="163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F8CE2-C293-4D00-A645-9B5D24482006}" type="datetimeFigureOut">
              <a:rPr lang="de-DE" smtClean="0"/>
              <a:t>12.03.2025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EE22E-D4F1-40D7-A03F-1C7960DE94E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2840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644EA-B79B-B1BE-F499-C3AA12388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791D1A7-3511-AA76-05E9-E461933124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4AD419A-AB90-77AD-BA04-FC1851166B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8F70C72-A66C-C0C2-ED17-09A4C13C14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73367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C6A80-5CCA-DAD4-858B-BF5693A70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1FA068D-D8C2-A7B0-559A-F255B7401B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97D5D5E-0395-4A5C-3278-04BAE0D43C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Connect </a:t>
            </a:r>
            <a:r>
              <a:rPr lang="de-DE" dirty="0" err="1"/>
              <a:t>these</a:t>
            </a:r>
            <a:r>
              <a:rPr lang="de-DE" dirty="0"/>
              <a:t> to </a:t>
            </a:r>
            <a:r>
              <a:rPr lang="de-DE" dirty="0" err="1"/>
              <a:t>graph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Mention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limitation</a:t>
            </a:r>
            <a:r>
              <a:rPr lang="de-DE" dirty="0"/>
              <a:t> !!</a:t>
            </a:r>
          </a:p>
          <a:p>
            <a:pPr marL="171450" indent="-171450">
              <a:buFontTx/>
              <a:buChar char="-"/>
            </a:pPr>
            <a:r>
              <a:rPr lang="de-DE" dirty="0"/>
              <a:t>&gt; Imagine </a:t>
            </a:r>
            <a:r>
              <a:rPr lang="de-DE" dirty="0" err="1"/>
              <a:t>copulas</a:t>
            </a:r>
            <a:r>
              <a:rPr lang="de-DE" dirty="0"/>
              <a:t> not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, but just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encoding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</a:t>
            </a:r>
            <a:r>
              <a:rPr lang="de-DE" dirty="0" err="1"/>
              <a:t>For</a:t>
            </a:r>
            <a:r>
              <a:rPr lang="de-DE" dirty="0"/>
              <a:t> NACs,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2 </a:t>
            </a:r>
            <a:r>
              <a:rPr lang="de-DE" dirty="0" err="1"/>
              <a:t>copulas</a:t>
            </a:r>
            <a:r>
              <a:rPr lang="de-DE" dirty="0"/>
              <a:t> -&gt; </a:t>
            </a:r>
            <a:r>
              <a:rPr lang="de-DE" dirty="0" err="1"/>
              <a:t>Only</a:t>
            </a:r>
            <a:r>
              <a:rPr lang="de-DE" dirty="0"/>
              <a:t> 2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structures</a:t>
            </a:r>
            <a:r>
              <a:rPr lang="de-DE" dirty="0"/>
              <a:t>! </a:t>
            </a:r>
          </a:p>
          <a:p>
            <a:pPr marL="171450" indent="-171450">
              <a:buFontTx/>
              <a:buChar char="-"/>
            </a:pPr>
            <a:r>
              <a:rPr lang="de-DE" dirty="0"/>
              <a:t>Thus: NACs </a:t>
            </a:r>
            <a:r>
              <a:rPr lang="de-DE" dirty="0" err="1"/>
              <a:t>assume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2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variable 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9DABBAB-8BB6-EA29-4D33-700355899B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820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F95AA-FD0F-D591-7550-FB4AB1158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D45E75B-AB0A-B7CE-09E9-DD54D68006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FC1173C-F9B5-1E1E-99CB-AEE8936DDE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Connect </a:t>
            </a:r>
            <a:r>
              <a:rPr lang="de-DE" dirty="0" err="1"/>
              <a:t>these</a:t>
            </a:r>
            <a:r>
              <a:rPr lang="de-DE" dirty="0"/>
              <a:t> to </a:t>
            </a:r>
            <a:r>
              <a:rPr lang="de-DE" dirty="0" err="1"/>
              <a:t>graph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Mention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limitation</a:t>
            </a:r>
            <a:r>
              <a:rPr lang="de-DE" dirty="0"/>
              <a:t> !!</a:t>
            </a:r>
          </a:p>
          <a:p>
            <a:pPr marL="171450" indent="-171450">
              <a:buFontTx/>
              <a:buChar char="-"/>
            </a:pPr>
            <a:r>
              <a:rPr lang="de-DE" dirty="0"/>
              <a:t>&gt; Imagine </a:t>
            </a:r>
            <a:r>
              <a:rPr lang="de-DE" dirty="0" err="1"/>
              <a:t>copulas</a:t>
            </a:r>
            <a:r>
              <a:rPr lang="de-DE" dirty="0"/>
              <a:t> not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, but just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encoding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</a:t>
            </a:r>
            <a:r>
              <a:rPr lang="de-DE" dirty="0" err="1"/>
              <a:t>For</a:t>
            </a:r>
            <a:r>
              <a:rPr lang="de-DE" dirty="0"/>
              <a:t> NACs,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2 </a:t>
            </a:r>
            <a:r>
              <a:rPr lang="de-DE" dirty="0" err="1"/>
              <a:t>copulas</a:t>
            </a:r>
            <a:r>
              <a:rPr lang="de-DE" dirty="0"/>
              <a:t> -&gt; </a:t>
            </a:r>
            <a:r>
              <a:rPr lang="de-DE" dirty="0" err="1"/>
              <a:t>Only</a:t>
            </a:r>
            <a:r>
              <a:rPr lang="de-DE" dirty="0"/>
              <a:t> 2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structures</a:t>
            </a:r>
            <a:r>
              <a:rPr lang="de-DE" dirty="0"/>
              <a:t>! </a:t>
            </a:r>
          </a:p>
          <a:p>
            <a:pPr marL="171450" indent="-171450">
              <a:buFontTx/>
              <a:buChar char="-"/>
            </a:pPr>
            <a:r>
              <a:rPr lang="de-DE" dirty="0"/>
              <a:t>Thus: NACs </a:t>
            </a:r>
            <a:r>
              <a:rPr lang="de-DE" dirty="0" err="1"/>
              <a:t>assume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2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variable 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5AE1ECB-FE83-18B7-62B9-D9860F2DBA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8618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DCB81-1B2D-7E88-DE62-D136C88D6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B7A1ABD-2581-1695-BC8B-E16FD65969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746EB56-49BF-B9C9-86C2-72ECB53ACE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Learning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generators</a:t>
            </a:r>
            <a:r>
              <a:rPr lang="de-DE" dirty="0"/>
              <a:t> </a:t>
            </a:r>
            <a:r>
              <a:rPr lang="de-DE" dirty="0" err="1"/>
              <a:t>exist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further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families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Gumbel, Clayton, Frank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family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generators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Generator </a:t>
            </a:r>
            <a:r>
              <a:rPr lang="de-DE" dirty="0" err="1"/>
              <a:t>depends</a:t>
            </a:r>
            <a:r>
              <a:rPr lang="de-DE" dirty="0"/>
              <a:t> on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paramter</a:t>
            </a:r>
            <a:r>
              <a:rPr lang="de-DE" dirty="0"/>
              <a:t> bzw. on tau</a:t>
            </a:r>
          </a:p>
          <a:p>
            <a:pPr marL="171450" indent="-171450">
              <a:buFontTx/>
              <a:buChar char="-"/>
            </a:pPr>
            <a:r>
              <a:rPr lang="de-DE" dirty="0"/>
              <a:t>&gt; </a:t>
            </a:r>
            <a:r>
              <a:rPr lang="de-DE" dirty="0" err="1"/>
              <a:t>Estimating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parameter</a:t>
            </a:r>
            <a:r>
              <a:rPr lang="de-DE" dirty="0"/>
              <a:t> / tau and </a:t>
            </a:r>
            <a:r>
              <a:rPr lang="de-DE" dirty="0" err="1"/>
              <a:t>asuming</a:t>
            </a:r>
            <a:r>
              <a:rPr lang="de-DE" dirty="0"/>
              <a:t> a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family</a:t>
            </a:r>
            <a:r>
              <a:rPr lang="de-DE" dirty="0"/>
              <a:t> </a:t>
            </a:r>
            <a:r>
              <a:rPr lang="de-DE" dirty="0" err="1"/>
              <a:t>gives</a:t>
            </a:r>
            <a:r>
              <a:rPr lang="de-DE" dirty="0"/>
              <a:t> </a:t>
            </a:r>
            <a:r>
              <a:rPr lang="de-DE" dirty="0" err="1"/>
              <a:t>full</a:t>
            </a:r>
            <a:r>
              <a:rPr lang="de-DE" dirty="0"/>
              <a:t> BIVARIATE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Plot </a:t>
            </a:r>
            <a:r>
              <a:rPr lang="de-DE" dirty="0" err="1"/>
              <a:t>each</a:t>
            </a:r>
            <a:r>
              <a:rPr lang="de-DE" dirty="0"/>
              <a:t> and </a:t>
            </a:r>
            <a:r>
              <a:rPr lang="de-DE" dirty="0" err="1"/>
              <a:t>discuss</a:t>
            </a:r>
            <a:r>
              <a:rPr lang="de-DE" dirty="0"/>
              <a:t> </a:t>
            </a:r>
            <a:r>
              <a:rPr lang="de-DE" dirty="0" err="1"/>
              <a:t>properties</a:t>
            </a:r>
            <a:r>
              <a:rPr lang="de-DE" dirty="0"/>
              <a:t> / </a:t>
            </a:r>
            <a:r>
              <a:rPr lang="de-DE" dirty="0" err="1"/>
              <a:t>tail</a:t>
            </a:r>
            <a:r>
              <a:rPr lang="de-DE" dirty="0"/>
              <a:t> </a:t>
            </a:r>
            <a:r>
              <a:rPr lang="de-DE" dirty="0" err="1"/>
              <a:t>dependence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!! Add 1-u and </a:t>
            </a:r>
            <a:r>
              <a:rPr lang="de-DE" dirty="0" err="1"/>
              <a:t>survival</a:t>
            </a:r>
            <a:r>
              <a:rPr lang="de-DE" dirty="0"/>
              <a:t>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appendix</a:t>
            </a:r>
            <a:r>
              <a:rPr lang="de-DE" dirty="0"/>
              <a:t>!</a:t>
            </a:r>
          </a:p>
          <a:p>
            <a:pPr marL="171450" indent="-171450">
              <a:buFontTx/>
              <a:buChar char="-"/>
            </a:pPr>
            <a:r>
              <a:rPr lang="de-DE" dirty="0"/>
              <a:t>! </a:t>
            </a:r>
            <a:r>
              <a:rPr lang="de-DE" dirty="0" err="1"/>
              <a:t>Explicitly</a:t>
            </a:r>
            <a:r>
              <a:rPr lang="de-DE" dirty="0"/>
              <a:t> </a:t>
            </a:r>
            <a:r>
              <a:rPr lang="de-DE" dirty="0" err="1"/>
              <a:t>mention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x –</a:t>
            </a:r>
            <a:r>
              <a:rPr lang="de-DE" dirty="0" err="1"/>
              <a:t>axes</a:t>
            </a:r>
            <a:r>
              <a:rPr lang="de-DE" dirty="0"/>
              <a:t> in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plots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97C1B9E-CF3C-AA36-C7C4-6E1DE327BE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789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26A6F-DACD-21D1-B31B-8A44D20FA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05AB481-519D-12BD-313D-5418BFF1FD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4CD5D56-D85D-A568-B4DF-1FCB7A1BEC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Learning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generators</a:t>
            </a:r>
            <a:r>
              <a:rPr lang="de-DE" dirty="0"/>
              <a:t> </a:t>
            </a:r>
            <a:r>
              <a:rPr lang="de-DE" dirty="0" err="1"/>
              <a:t>exist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further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families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Gumbel, Clayton, Frank</a:t>
            </a:r>
          </a:p>
          <a:p>
            <a:pPr marL="171450" indent="-171450">
              <a:buFontTx/>
              <a:buChar char="-"/>
            </a:pPr>
            <a:r>
              <a:rPr lang="de-DE" dirty="0"/>
              <a:t>Tail </a:t>
            </a:r>
            <a:r>
              <a:rPr lang="de-DE" dirty="0" err="1"/>
              <a:t>Dependence</a:t>
            </a:r>
            <a:r>
              <a:rPr lang="de-DE" dirty="0"/>
              <a:t>: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EBC2B3-9A37-C9B2-491A-38F00CEEC0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1923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8836B0-E612-147B-C568-54ED9DD25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439C49C-3551-354C-296E-0DDFCA3CF6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14A1764-C1BD-CA93-02E8-5D6A77335D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0AB9CE-40DF-C2FF-8911-C5B8BAEBE3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134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253EB8-0A64-8A78-789E-8CE7A95732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E5096BE-F505-B02E-1989-55DB0C5306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F8C03AD-132A-60BE-CBA6-B20E097394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Reason</a:t>
            </a:r>
            <a:r>
              <a:rPr lang="de-DE" dirty="0"/>
              <a:t> to </a:t>
            </a:r>
            <a:r>
              <a:rPr lang="de-DE" dirty="0" err="1"/>
              <a:t>draw</a:t>
            </a:r>
            <a:r>
              <a:rPr lang="de-DE" dirty="0"/>
              <a:t> </a:t>
            </a:r>
            <a:r>
              <a:rPr lang="de-DE" dirty="0" err="1"/>
              <a:t>family</a:t>
            </a:r>
            <a:r>
              <a:rPr lang="de-DE" dirty="0"/>
              <a:t> type </a:t>
            </a:r>
            <a:r>
              <a:rPr lang="de-DE" dirty="0" err="1"/>
              <a:t>etc</a:t>
            </a:r>
            <a:r>
              <a:rPr lang="de-DE" dirty="0"/>
              <a:t> </a:t>
            </a:r>
            <a:r>
              <a:rPr lang="de-DE" dirty="0" err="1"/>
              <a:t>randomly</a:t>
            </a:r>
            <a:r>
              <a:rPr lang="de-DE" dirty="0"/>
              <a:t>: </a:t>
            </a:r>
            <a:r>
              <a:rPr lang="de-DE" dirty="0" err="1"/>
              <a:t>Saves</a:t>
            </a:r>
            <a:r>
              <a:rPr lang="de-DE" dirty="0"/>
              <a:t> a </a:t>
            </a:r>
            <a:r>
              <a:rPr lang="de-DE" dirty="0" err="1"/>
              <a:t>bunch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-loops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implementing</a:t>
            </a:r>
            <a:r>
              <a:rPr lang="de-DE" dirty="0"/>
              <a:t> and due to large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iterations</a:t>
            </a:r>
            <a:r>
              <a:rPr lang="de-DE" dirty="0"/>
              <a:t>, </a:t>
            </a:r>
            <a:r>
              <a:rPr lang="de-DE" dirty="0" err="1"/>
              <a:t>fraction</a:t>
            </a:r>
            <a:r>
              <a:rPr lang="de-DE" dirty="0"/>
              <a:t> will </a:t>
            </a:r>
            <a:r>
              <a:rPr lang="de-DE" dirty="0" err="1"/>
              <a:t>tend</a:t>
            </a:r>
            <a:r>
              <a:rPr lang="de-DE" dirty="0"/>
              <a:t> </a:t>
            </a:r>
            <a:r>
              <a:rPr lang="de-DE" dirty="0" err="1"/>
              <a:t>towards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. i.e. </a:t>
            </a:r>
            <a:r>
              <a:rPr lang="de-DE" dirty="0" err="1"/>
              <a:t>Equally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combinations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GOOD QUESTION TO BE ASKED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6319CD0-CC63-D972-97B0-CD23E68FA1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0418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EB515-4E80-66C6-948A-9D6399978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3B81A9B-E3AF-B255-9718-95E2F22425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0CE6012-9448-0419-AABE-1BA4CBFB89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Mainly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confirming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simulation</a:t>
            </a:r>
            <a:r>
              <a:rPr lang="de-DE" dirty="0"/>
              <a:t> </a:t>
            </a:r>
            <a:r>
              <a:rPr lang="de-DE" dirty="0" err="1"/>
              <a:t>finding</a:t>
            </a:r>
            <a:r>
              <a:rPr lang="de-DE" dirty="0"/>
              <a:t> AC </a:t>
            </a:r>
            <a:r>
              <a:rPr lang="de-DE" dirty="0" err="1"/>
              <a:t>vs</a:t>
            </a:r>
            <a:r>
              <a:rPr lang="de-DE" dirty="0"/>
              <a:t> NACs, but also check Vine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NAC </a:t>
            </a:r>
            <a:r>
              <a:rPr lang="de-DE" dirty="0" err="1"/>
              <a:t>true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KLD </a:t>
            </a:r>
            <a:r>
              <a:rPr lang="de-DE" dirty="0" err="1"/>
              <a:t>by</a:t>
            </a:r>
            <a:r>
              <a:rPr lang="de-DE" dirty="0"/>
              <a:t> sample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all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and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families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KLD and Paper </a:t>
            </a:r>
            <a:r>
              <a:rPr lang="de-DE" dirty="0" err="1"/>
              <a:t>confirmation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5A60EF-8B42-BE81-FFD6-45DBEF6BA2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991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A297AD-54E9-A15E-ABA8-753B10183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E2C12D4-BA01-A367-E4FC-5A200BCFF3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0F6AF44-2ACD-D9AB-FA83-DCAD5F75A6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KLD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BB50A8-5B11-8CC2-E250-2F6F6C62E89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5694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6BE4B-8629-0ECE-F985-4668DD807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CBCABAD-4887-3C97-E331-9F15AC11EE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DD84E7E-C04A-1D3F-2288-F02AD6E2E1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/>
              <a:t>- </a:t>
            </a:r>
            <a:r>
              <a:rPr lang="de-DE" dirty="0" err="1"/>
              <a:t>Overestimation</a:t>
            </a:r>
            <a:r>
              <a:rPr lang="de-DE" dirty="0"/>
              <a:t> NAC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17F3F4-F082-C89E-D42B-71A6F75B51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30480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FAC9E2-C53B-5098-FB90-5E2895B926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A63136C-2656-D07A-9F49-016EF866E1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2697828-2662-FA23-6D70-9D75B9DFC7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 dirty="0"/>
              <a:t>- AIC </a:t>
            </a:r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D7CCAB-1A73-E40F-2E8B-A5AEAAAFBF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38251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Hydrograph </a:t>
            </a:r>
            <a:r>
              <a:rPr lang="de-DE" dirty="0" err="1"/>
              <a:t>over</a:t>
            </a:r>
            <a:r>
              <a:rPr lang="de-DE" dirty="0"/>
              <a:t> 54 </a:t>
            </a:r>
            <a:r>
              <a:rPr lang="de-DE" dirty="0" err="1"/>
              <a:t>years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See </a:t>
            </a:r>
            <a:r>
              <a:rPr lang="de-DE" dirty="0" err="1"/>
              <a:t>later</a:t>
            </a:r>
            <a:r>
              <a:rPr lang="de-DE" dirty="0"/>
              <a:t>: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years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observations</a:t>
            </a:r>
            <a:r>
              <a:rPr lang="de-DE" dirty="0"/>
              <a:t> per </a:t>
            </a:r>
            <a:r>
              <a:rPr lang="de-DE" dirty="0" err="1"/>
              <a:t>station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92190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EC5A5-2C73-6E31-9C09-2BDAAB9D3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45AC586-FCF4-89ED-186F-C0C18BC097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BEE67FA-F7EC-CFCC-65D2-939A06FC66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743A82A-3EAD-C6CB-7097-B1EB6A144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77520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AF55C-BCBD-697E-1823-EC0BAF4A4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976D357-D1FA-4B28-A357-400DB71E9B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1B2CCA02-FDE3-9685-D1C1-8142C2B52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7F4FE00-305A-1C32-B443-20AFE4728F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11677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D0BE36-E5A3-6C37-FAFA-146A5F78E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0896303-5397-E1AD-10C1-C228EEC699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C807531C-D074-0FC5-0496-327DAC32EB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306E7F-A58D-C41E-076A-7D233B2309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8167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C2168-8980-9E28-8C32-D1AFE2EE5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86444F4-38B4-4A3D-0470-B892EAC476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40A7B17-E725-72F5-B152-4B8F57A81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6911D7-46C1-9897-5BC7-8BA165129C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0112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D5A75-8C14-B81B-316E-89F3354C3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1BD2CA1-5219-8B17-6D1D-2DAF753BB5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F1F9E0C-217B-6CF0-B85B-5C1E1A04E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Negative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duration</a:t>
            </a:r>
            <a:r>
              <a:rPr lang="de-DE" dirty="0"/>
              <a:t>-peak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1EF592-EFC7-494B-30BE-BBBD50C5C2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4115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Contrary</a:t>
            </a:r>
            <a:r>
              <a:rPr lang="de-DE" dirty="0"/>
              <a:t> to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do not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fixed</a:t>
            </a:r>
            <a:r>
              <a:rPr lang="de-DE" dirty="0"/>
              <a:t> </a:t>
            </a:r>
            <a:r>
              <a:rPr lang="de-DE" dirty="0" err="1"/>
              <a:t>threshold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Reason</a:t>
            </a:r>
            <a:r>
              <a:rPr lang="de-DE" dirty="0"/>
              <a:t>: Fixed </a:t>
            </a:r>
            <a:r>
              <a:rPr lang="de-DE" dirty="0" err="1"/>
              <a:t>threshold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reasonable</a:t>
            </a:r>
            <a:r>
              <a:rPr lang="de-DE" dirty="0"/>
              <a:t> IMO </a:t>
            </a:r>
            <a:r>
              <a:rPr lang="de-DE" dirty="0" err="1"/>
              <a:t>bc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intersted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strucutre</a:t>
            </a:r>
            <a:endParaRPr lang="de-DE" dirty="0"/>
          </a:p>
          <a:p>
            <a:pPr marL="628650" lvl="1" indent="-171450">
              <a:buFontTx/>
              <a:buChar char="-"/>
            </a:pP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/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independent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540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Do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year</a:t>
            </a:r>
            <a:r>
              <a:rPr lang="de-DE" dirty="0"/>
              <a:t> to </a:t>
            </a:r>
            <a:r>
              <a:rPr lang="de-DE" dirty="0" err="1"/>
              <a:t>obtain</a:t>
            </a:r>
            <a:r>
              <a:rPr lang="de-DE" dirty="0"/>
              <a:t> </a:t>
            </a:r>
            <a:r>
              <a:rPr lang="de-DE" dirty="0" err="1"/>
              <a:t>nobs</a:t>
            </a:r>
            <a:r>
              <a:rPr lang="de-DE" dirty="0"/>
              <a:t> = #years </a:t>
            </a:r>
            <a:r>
              <a:rPr lang="de-DE" dirty="0" err="1"/>
              <a:t>observations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This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to fit </a:t>
            </a:r>
            <a:r>
              <a:rPr lang="de-DE" dirty="0" err="1"/>
              <a:t>station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copula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703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0BBFE-AAAA-1026-4A2A-E72D9F24C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B2F11BD-970A-42AD-B3B1-9EB1DD84E3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D5EAEBE-0B4E-FED9-7725-5FAB9D08EA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2 Rivers, 27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: 6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below</a:t>
            </a:r>
            <a:r>
              <a:rPr lang="de-DE" dirty="0"/>
              <a:t> 30 </a:t>
            </a:r>
            <a:r>
              <a:rPr lang="de-DE" dirty="0" err="1"/>
              <a:t>observations</a:t>
            </a:r>
            <a:r>
              <a:rPr lang="de-DE" dirty="0"/>
              <a:t> -&gt; </a:t>
            </a:r>
            <a:r>
              <a:rPr lang="de-DE" dirty="0" err="1"/>
              <a:t>remove</a:t>
            </a:r>
            <a:r>
              <a:rPr lang="de-DE" dirty="0"/>
              <a:t>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bc</a:t>
            </a:r>
            <a:r>
              <a:rPr lang="de-DE" dirty="0"/>
              <a:t> </a:t>
            </a:r>
            <a:r>
              <a:rPr lang="de-DE" dirty="0" err="1"/>
              <a:t>pretty</a:t>
            </a:r>
            <a:r>
              <a:rPr lang="de-DE" dirty="0"/>
              <a:t>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infor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dirty="0"/>
              <a:t>After </a:t>
            </a:r>
            <a:r>
              <a:rPr lang="de-DE" dirty="0" err="1"/>
              <a:t>removing</a:t>
            </a:r>
            <a:r>
              <a:rPr lang="de-DE" dirty="0"/>
              <a:t>: 2 Rivers, 21 </a:t>
            </a:r>
            <a:r>
              <a:rPr lang="de-DE" dirty="0" err="1"/>
              <a:t>stations</a:t>
            </a:r>
            <a:r>
              <a:rPr lang="de-DE" dirty="0"/>
              <a:t>: Donau: 9, Isar 12 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Majority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sample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54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2 </a:t>
            </a:r>
            <a:r>
              <a:rPr lang="de-DE" dirty="0" err="1"/>
              <a:t>stations</a:t>
            </a:r>
            <a:r>
              <a:rPr lang="de-DE" dirty="0"/>
              <a:t> </a:t>
            </a:r>
            <a:r>
              <a:rPr lang="de-DE" dirty="0" err="1"/>
              <a:t>nobs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44 and 50</a:t>
            </a:r>
          </a:p>
          <a:p>
            <a:pPr marL="171450" indent="-171450">
              <a:buFontTx/>
              <a:buChar char="-"/>
            </a:pPr>
            <a:r>
              <a:rPr lang="de-DE" dirty="0"/>
              <a:t>In total,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on 1122 </a:t>
            </a:r>
            <a:r>
              <a:rPr lang="de-DE" dirty="0" err="1"/>
              <a:t>flood</a:t>
            </a:r>
            <a:r>
              <a:rPr lang="de-DE" dirty="0"/>
              <a:t> </a:t>
            </a:r>
            <a:r>
              <a:rPr lang="de-DE" dirty="0" err="1"/>
              <a:t>events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observations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river</a:t>
            </a:r>
            <a:r>
              <a:rPr lang="de-DE" dirty="0"/>
              <a:t>:</a:t>
            </a:r>
          </a:p>
          <a:p>
            <a:pPr marL="171450" indent="-171450">
              <a:buFontTx/>
              <a:buChar char="-"/>
            </a:pPr>
            <a:r>
              <a:rPr lang="de-DE" dirty="0"/>
              <a:t>Max </a:t>
            </a:r>
            <a:r>
              <a:rPr lang="de-DE" dirty="0" err="1"/>
              <a:t>peak</a:t>
            </a:r>
            <a:r>
              <a:rPr lang="de-DE" dirty="0"/>
              <a:t> in Donau: 3510 -&gt;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11 </a:t>
            </a:r>
            <a:r>
              <a:rPr lang="de-DE" dirty="0" err="1"/>
              <a:t>Bathtubs</a:t>
            </a:r>
            <a:r>
              <a:rPr lang="de-DE" dirty="0"/>
              <a:t>/s</a:t>
            </a:r>
          </a:p>
          <a:p>
            <a:pPr marL="171450" indent="-171450">
              <a:buFontTx/>
              <a:buChar char="-"/>
            </a:pPr>
            <a:r>
              <a:rPr lang="de-DE" dirty="0"/>
              <a:t>Max </a:t>
            </a:r>
            <a:r>
              <a:rPr lang="de-DE" dirty="0" err="1"/>
              <a:t>peak</a:t>
            </a:r>
            <a:r>
              <a:rPr lang="de-DE" dirty="0"/>
              <a:t> in Isar: ~4 </a:t>
            </a:r>
            <a:r>
              <a:rPr lang="de-DE" dirty="0" err="1"/>
              <a:t>bathtubs</a:t>
            </a:r>
            <a:r>
              <a:rPr lang="de-DE" dirty="0"/>
              <a:t>/s</a:t>
            </a:r>
          </a:p>
          <a:p>
            <a:pPr marL="171450" indent="-171450">
              <a:buFontTx/>
              <a:buChar char="-"/>
            </a:pPr>
            <a:r>
              <a:rPr lang="de-DE" dirty="0"/>
              <a:t>Max </a:t>
            </a:r>
            <a:r>
              <a:rPr lang="de-DE" dirty="0" err="1"/>
              <a:t>vol</a:t>
            </a:r>
            <a:r>
              <a:rPr lang="de-DE" dirty="0"/>
              <a:t> in Donau: 6824 -&gt;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2068 x Therme </a:t>
            </a:r>
            <a:r>
              <a:rPr lang="de-DE" dirty="0" err="1"/>
              <a:t>Erdingen</a:t>
            </a:r>
            <a:r>
              <a:rPr lang="de-DE" dirty="0"/>
              <a:t> (Flood </a:t>
            </a:r>
            <a:r>
              <a:rPr lang="de-DE" dirty="0" err="1"/>
              <a:t>took</a:t>
            </a:r>
            <a:r>
              <a:rPr lang="de-DE" dirty="0"/>
              <a:t> 46 </a:t>
            </a:r>
            <a:r>
              <a:rPr lang="de-DE" dirty="0" err="1"/>
              <a:t>days</a:t>
            </a:r>
            <a:r>
              <a:rPr lang="de-DE" dirty="0"/>
              <a:t>; in </a:t>
            </a:r>
            <a:r>
              <a:rPr lang="de-DE" dirty="0" err="1"/>
              <a:t>year</a:t>
            </a:r>
            <a:r>
              <a:rPr lang="de-DE" dirty="0"/>
              <a:t> 1988)</a:t>
            </a:r>
          </a:p>
          <a:p>
            <a:pPr marL="171450" indent="-171450">
              <a:buFontTx/>
              <a:buChar char="-"/>
            </a:pPr>
            <a:r>
              <a:rPr lang="de-DE" dirty="0"/>
              <a:t>Max </a:t>
            </a:r>
            <a:r>
              <a:rPr lang="de-DE" dirty="0" err="1"/>
              <a:t>vol</a:t>
            </a:r>
            <a:r>
              <a:rPr lang="de-DE" dirty="0"/>
              <a:t> in Isar: 548 x Therme </a:t>
            </a:r>
            <a:r>
              <a:rPr lang="de-DE" dirty="0" err="1"/>
              <a:t>Erdingen</a:t>
            </a:r>
            <a:r>
              <a:rPr lang="de-DE" dirty="0"/>
              <a:t> (Flood </a:t>
            </a:r>
            <a:r>
              <a:rPr lang="de-DE" dirty="0" err="1"/>
              <a:t>took</a:t>
            </a:r>
            <a:r>
              <a:rPr lang="de-DE" dirty="0"/>
              <a:t> 48 </a:t>
            </a:r>
            <a:r>
              <a:rPr lang="de-DE" dirty="0" err="1"/>
              <a:t>days</a:t>
            </a:r>
            <a:r>
              <a:rPr lang="de-DE" dirty="0"/>
              <a:t>; in </a:t>
            </a:r>
            <a:r>
              <a:rPr lang="de-DE" dirty="0" err="1"/>
              <a:t>year</a:t>
            </a:r>
            <a:r>
              <a:rPr lang="de-DE" dirty="0"/>
              <a:t> 1999)</a:t>
            </a:r>
          </a:p>
          <a:p>
            <a:pPr marL="171450" indent="-171450">
              <a:buFontTx/>
              <a:buChar char="-"/>
            </a:pPr>
            <a:r>
              <a:rPr lang="de-DE" dirty="0"/>
              <a:t>Max Duration Donau: 87 </a:t>
            </a:r>
            <a:r>
              <a:rPr lang="de-DE" dirty="0" err="1"/>
              <a:t>days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Max Duration in Isar: 56 </a:t>
            </a:r>
            <a:r>
              <a:rPr lang="de-DE" dirty="0" err="1"/>
              <a:t>days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Duration </a:t>
            </a:r>
            <a:r>
              <a:rPr lang="de-DE" dirty="0" err="1"/>
              <a:t>Reminder</a:t>
            </a:r>
            <a:r>
              <a:rPr lang="de-DE" dirty="0"/>
              <a:t>: A </a:t>
            </a:r>
            <a:r>
              <a:rPr lang="de-DE" dirty="0" err="1"/>
              <a:t>river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flooded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long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discharge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above</a:t>
            </a:r>
            <a:r>
              <a:rPr lang="de-DE" dirty="0"/>
              <a:t> ist 75% </a:t>
            </a:r>
            <a:r>
              <a:rPr lang="de-DE" dirty="0" err="1"/>
              <a:t>quantile</a:t>
            </a:r>
            <a:r>
              <a:rPr lang="de-DE" dirty="0"/>
              <a:t>; 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i.e.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took</a:t>
            </a:r>
            <a:r>
              <a:rPr lang="de-DE" dirty="0"/>
              <a:t> 87 bzw. 56 </a:t>
            </a:r>
            <a:r>
              <a:rPr lang="de-DE" dirty="0" err="1"/>
              <a:t>days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discharge</a:t>
            </a:r>
            <a:r>
              <a:rPr lang="de-DE" dirty="0"/>
              <a:t> to </a:t>
            </a:r>
            <a:r>
              <a:rPr lang="de-DE" dirty="0" err="1"/>
              <a:t>drop</a:t>
            </a:r>
            <a:r>
              <a:rPr lang="de-DE" dirty="0"/>
              <a:t> </a:t>
            </a:r>
            <a:r>
              <a:rPr lang="de-DE" dirty="0" err="1"/>
              <a:t>below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75% </a:t>
            </a:r>
            <a:r>
              <a:rPr lang="de-DE" dirty="0" err="1"/>
              <a:t>quantile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year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65A9C7E-2A25-2C1D-9092-CD6D37E67E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336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E49BB-B55C-17CE-C8A7-6344D6E31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146BE2C-448F-195D-AA20-301A859B49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AFC5318-38F0-B093-4E5E-45EE3045A6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Boxplots: </a:t>
            </a:r>
          </a:p>
          <a:p>
            <a:pPr marL="171450" indent="-171450">
              <a:buFontTx/>
              <a:buChar char="-"/>
            </a:pPr>
            <a:r>
              <a:rPr lang="de-DE" dirty="0"/>
              <a:t>Distribution </a:t>
            </a:r>
            <a:r>
              <a:rPr lang="de-DE" dirty="0" err="1"/>
              <a:t>for</a:t>
            </a:r>
            <a:r>
              <a:rPr lang="de-DE" dirty="0"/>
              <a:t> all Kendall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Coefficients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Tau </a:t>
            </a:r>
            <a:r>
              <a:rPr lang="de-DE" dirty="0" err="1"/>
              <a:t>higher</a:t>
            </a:r>
            <a:r>
              <a:rPr lang="de-DE" dirty="0"/>
              <a:t> </a:t>
            </a:r>
            <a:r>
              <a:rPr lang="de-DE" dirty="0" err="1"/>
              <a:t>variation</a:t>
            </a:r>
            <a:r>
              <a:rPr lang="de-DE" dirty="0"/>
              <a:t> in Isar,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below</a:t>
            </a:r>
            <a:r>
              <a:rPr lang="de-DE" dirty="0"/>
              <a:t> 0 (Mittenwald)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Important</a:t>
            </a:r>
            <a:r>
              <a:rPr lang="de-DE" dirty="0"/>
              <a:t> to </a:t>
            </a:r>
            <a:r>
              <a:rPr lang="de-DE" dirty="0" err="1"/>
              <a:t>note</a:t>
            </a:r>
            <a:r>
              <a:rPr lang="de-DE" dirty="0"/>
              <a:t>: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seem</a:t>
            </a:r>
            <a:r>
              <a:rPr lang="de-DE" dirty="0"/>
              <a:t> to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distinct</a:t>
            </a:r>
            <a:r>
              <a:rPr lang="de-DE" dirty="0"/>
              <a:t>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/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distrinct</a:t>
            </a:r>
            <a:r>
              <a:rPr lang="de-DE" dirty="0"/>
              <a:t> </a:t>
            </a:r>
            <a:r>
              <a:rPr lang="de-DE" dirty="0" err="1"/>
              <a:t>strength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(Like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seen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Munich </a:t>
            </a:r>
            <a:r>
              <a:rPr lang="de-DE" dirty="0" err="1"/>
              <a:t>station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r>
              <a:rPr lang="de-DE" dirty="0"/>
              <a:t>Volume-Duration </a:t>
            </a:r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far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Volume-Peak, </a:t>
            </a:r>
            <a:r>
              <a:rPr lang="de-DE" dirty="0" err="1"/>
              <a:t>then</a:t>
            </a:r>
            <a:r>
              <a:rPr lang="de-DE" dirty="0"/>
              <a:t> Duration-Peak. This </a:t>
            </a:r>
            <a:r>
              <a:rPr lang="de-DE" dirty="0" err="1"/>
              <a:t>holds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rivers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behavior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saw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Munich </a:t>
            </a:r>
            <a:r>
              <a:rPr lang="de-DE" dirty="0" err="1"/>
              <a:t>station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also hold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stations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This </a:t>
            </a:r>
            <a:r>
              <a:rPr lang="de-DE" dirty="0" err="1"/>
              <a:t>is</a:t>
            </a:r>
            <a:r>
              <a:rPr lang="de-DE" dirty="0"/>
              <a:t> VERY </a:t>
            </a:r>
            <a:r>
              <a:rPr lang="de-DE" dirty="0" err="1"/>
              <a:t>important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implies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violation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NACs</a:t>
            </a:r>
          </a:p>
          <a:p>
            <a:pPr marL="171450" indent="-171450">
              <a:buFontTx/>
              <a:buChar char="-"/>
            </a:pPr>
            <a:r>
              <a:rPr lang="de-DE" dirty="0"/>
              <a:t>Here </a:t>
            </a:r>
            <a:r>
              <a:rPr lang="de-DE" dirty="0" err="1"/>
              <a:t>critizing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: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The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applies</a:t>
            </a:r>
            <a:r>
              <a:rPr lang="de-DE" dirty="0"/>
              <a:t> NACs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showing</a:t>
            </a:r>
            <a:r>
              <a:rPr lang="de-DE" dirty="0"/>
              <a:t> </a:t>
            </a:r>
            <a:r>
              <a:rPr lang="de-DE" dirty="0" err="1"/>
              <a:t>scatterplots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correlation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variables.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comparing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to their,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missed</a:t>
            </a:r>
            <a:r>
              <a:rPr lang="de-DE" dirty="0"/>
              <a:t> </a:t>
            </a:r>
            <a:r>
              <a:rPr lang="de-DE" dirty="0" err="1"/>
              <a:t>those</a:t>
            </a:r>
            <a:endParaRPr lang="de-DE" dirty="0"/>
          </a:p>
          <a:p>
            <a:pPr marL="628650" lvl="1" indent="-171450">
              <a:buFontTx/>
              <a:buChar char="-"/>
            </a:pPr>
            <a:r>
              <a:rPr lang="de-DE" dirty="0"/>
              <a:t>Thus,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uncertain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NACs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applicable</a:t>
            </a:r>
            <a:r>
              <a:rPr lang="de-DE" dirty="0"/>
              <a:t> to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? </a:t>
            </a:r>
          </a:p>
          <a:p>
            <a:pPr marL="628650" lvl="1" indent="-171450">
              <a:buFontTx/>
              <a:buChar char="-"/>
            </a:pPr>
            <a:r>
              <a:rPr lang="de-DE" dirty="0"/>
              <a:t>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simulation</a:t>
            </a:r>
            <a:r>
              <a:rPr lang="de-DE" dirty="0"/>
              <a:t> </a:t>
            </a:r>
            <a:r>
              <a:rPr lang="de-DE" dirty="0" err="1"/>
              <a:t>study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will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happens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NAC </a:t>
            </a:r>
            <a:r>
              <a:rPr lang="de-DE" dirty="0" err="1"/>
              <a:t>applied</a:t>
            </a:r>
            <a:r>
              <a:rPr lang="de-DE" dirty="0"/>
              <a:t> to </a:t>
            </a:r>
            <a:r>
              <a:rPr lang="de-DE" dirty="0" err="1"/>
              <a:t>vine</a:t>
            </a:r>
            <a:r>
              <a:rPr lang="de-DE" dirty="0"/>
              <a:t> DGP</a:t>
            </a:r>
          </a:p>
          <a:p>
            <a:pPr marL="457200" lvl="1" indent="0">
              <a:buFontTx/>
              <a:buNone/>
            </a:pPr>
            <a:r>
              <a:rPr lang="de-DE" dirty="0"/>
              <a:t>&gt;&gt; This </a:t>
            </a:r>
            <a:r>
              <a:rPr lang="de-DE" dirty="0" err="1"/>
              <a:t>brings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to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 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05931F3-3E4B-946B-FA63-BCF151B518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3670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8E09AE-2F22-C9EB-B128-AF3D52415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7F2AFBE-F11C-9AC3-9426-0021442767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680EF73-F4C1-3CA5-8E1F-26D9C5F13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Unusual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r>
              <a:rPr lang="de-DE" dirty="0"/>
              <a:t>: </a:t>
            </a:r>
            <a:r>
              <a:rPr lang="de-DE" dirty="0" err="1"/>
              <a:t>We</a:t>
            </a:r>
            <a:r>
              <a:rPr lang="de-DE" dirty="0"/>
              <a:t> do not </a:t>
            </a:r>
            <a:r>
              <a:rPr lang="de-DE" dirty="0" err="1"/>
              <a:t>introduce</a:t>
            </a:r>
            <a:r>
              <a:rPr lang="de-DE" dirty="0"/>
              <a:t> </a:t>
            </a:r>
            <a:r>
              <a:rPr lang="de-DE" dirty="0" err="1"/>
              <a:t>Sklar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, </a:t>
            </a:r>
            <a:r>
              <a:rPr lang="de-DE" dirty="0" err="1"/>
              <a:t>keep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digestable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everyone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Low </a:t>
            </a:r>
            <a:r>
              <a:rPr lang="de-DE" dirty="0" err="1"/>
              <a:t>math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BUT</a:t>
            </a:r>
          </a:p>
          <a:p>
            <a:pPr marL="171450" indent="-171450">
              <a:buFontTx/>
              <a:buChar char="-"/>
            </a:pPr>
            <a:r>
              <a:rPr lang="de-DE" dirty="0"/>
              <a:t>Last time: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C </a:t>
            </a:r>
            <a:r>
              <a:rPr lang="de-DE" dirty="0" err="1"/>
              <a:t>equation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:</a:t>
            </a:r>
          </a:p>
          <a:p>
            <a:pPr marL="171450" indent="-171450">
              <a:buFontTx/>
              <a:buChar char="-"/>
            </a:pPr>
            <a:r>
              <a:rPr lang="de-DE" dirty="0"/>
              <a:t>Will not </a:t>
            </a:r>
            <a:r>
              <a:rPr lang="de-DE" dirty="0" err="1"/>
              <a:t>introduce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theory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Keep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intro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friendly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Thus: </a:t>
            </a:r>
          </a:p>
          <a:p>
            <a:pPr marL="171450" indent="-171450">
              <a:buFontTx/>
              <a:buChar char="-"/>
            </a:pPr>
            <a:r>
              <a:rPr lang="de-DE" dirty="0"/>
              <a:t>Applied NAC </a:t>
            </a:r>
            <a:r>
              <a:rPr lang="de-DE" dirty="0" err="1"/>
              <a:t>example</a:t>
            </a: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Basic </a:t>
            </a:r>
            <a:r>
              <a:rPr lang="de-DE" dirty="0" err="1"/>
              <a:t>theory</a:t>
            </a:r>
            <a:r>
              <a:rPr lang="de-DE" dirty="0"/>
              <a:t>: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joint</a:t>
            </a:r>
            <a:r>
              <a:rPr lang="de-DE" dirty="0"/>
              <a:t> </a:t>
            </a:r>
            <a:r>
              <a:rPr lang="de-DE" dirty="0" err="1"/>
              <a:t>cdf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uniform </a:t>
            </a:r>
            <a:r>
              <a:rPr lang="de-DE" dirty="0" err="1"/>
              <a:t>margins</a:t>
            </a:r>
            <a:r>
              <a:rPr lang="de-DE" dirty="0"/>
              <a:t> (</a:t>
            </a:r>
            <a:r>
              <a:rPr lang="de-DE" dirty="0" err="1"/>
              <a:t>more</a:t>
            </a:r>
            <a:r>
              <a:rPr lang="de-DE" dirty="0"/>
              <a:t> on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later</a:t>
            </a:r>
            <a:r>
              <a:rPr lang="de-DE" dirty="0"/>
              <a:t>.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just a </a:t>
            </a:r>
            <a:r>
              <a:rPr lang="de-DE" dirty="0" err="1"/>
              <a:t>function</a:t>
            </a:r>
            <a:r>
              <a:rPr lang="de-DE" dirty="0"/>
              <a:t>)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Allows</a:t>
            </a:r>
            <a:r>
              <a:rPr lang="de-DE" dirty="0"/>
              <a:t> to </a:t>
            </a:r>
            <a:r>
              <a:rPr lang="de-DE" dirty="0" err="1"/>
              <a:t>decouple</a:t>
            </a:r>
            <a:r>
              <a:rPr lang="de-DE" dirty="0"/>
              <a:t> marginal </a:t>
            </a:r>
            <a:r>
              <a:rPr lang="de-DE" dirty="0" err="1"/>
              <a:t>distribution</a:t>
            </a:r>
            <a:r>
              <a:rPr lang="de-DE" dirty="0"/>
              <a:t> and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strucutre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NAC </a:t>
            </a:r>
            <a:r>
              <a:rPr lang="de-DE" dirty="0" err="1"/>
              <a:t>special</a:t>
            </a:r>
            <a:r>
              <a:rPr lang="de-DE" dirty="0"/>
              <a:t> AC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allow</a:t>
            </a:r>
            <a:r>
              <a:rPr lang="de-DE" dirty="0"/>
              <a:t> partial </a:t>
            </a:r>
            <a:r>
              <a:rPr lang="de-DE" dirty="0" err="1"/>
              <a:t>asymmetry</a:t>
            </a:r>
            <a:r>
              <a:rPr lang="de-DE" dirty="0"/>
              <a:t> FORMULA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CDF: </a:t>
            </a:r>
          </a:p>
          <a:p>
            <a:pPr marL="0" indent="0">
              <a:buFontTx/>
              <a:buNone/>
            </a:pPr>
            <a:r>
              <a:rPr lang="de-DE" dirty="0"/>
              <a:t>-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gives</a:t>
            </a:r>
            <a:r>
              <a:rPr lang="de-DE" dirty="0"/>
              <a:t> </a:t>
            </a:r>
            <a:r>
              <a:rPr lang="de-DE" dirty="0" err="1"/>
              <a:t>probability</a:t>
            </a:r>
            <a:r>
              <a:rPr lang="de-DE" dirty="0"/>
              <a:t> X&lt;= x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8884367-367D-3723-A2B3-38B4DEFB6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0640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3AFFE-8860-3537-FFB7-C228310A3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B77B674-9DB3-AE23-816E-5EE1C8C629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2C9D23C-C4B4-6871-4198-CEB2EF401C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Now</a:t>
            </a:r>
            <a:r>
              <a:rPr lang="de-DE" dirty="0"/>
              <a:t>: Bit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details</a:t>
            </a:r>
            <a:r>
              <a:rPr lang="de-DE" dirty="0"/>
              <a:t> on </a:t>
            </a:r>
            <a:r>
              <a:rPr lang="de-DE" dirty="0" err="1"/>
              <a:t>generator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</a:p>
          <a:p>
            <a:pPr marL="171450" indent="-171450">
              <a:buFontTx/>
              <a:buChar char="-"/>
            </a:pPr>
            <a:r>
              <a:rPr lang="de-DE" dirty="0"/>
              <a:t>&gt;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mean</a:t>
            </a:r>
            <a:r>
              <a:rPr lang="de-DE" dirty="0"/>
              <a:t> to fit a </a:t>
            </a:r>
            <a:r>
              <a:rPr lang="de-DE" dirty="0" err="1"/>
              <a:t>copula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Different </a:t>
            </a:r>
            <a:r>
              <a:rPr lang="de-DE" dirty="0" err="1"/>
              <a:t>copula</a:t>
            </a:r>
            <a:r>
              <a:rPr lang="de-DE" dirty="0"/>
              <a:t> </a:t>
            </a:r>
            <a:r>
              <a:rPr lang="de-DE" dirty="0" err="1"/>
              <a:t>families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defined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function</a:t>
            </a:r>
            <a:endParaRPr lang="de-DE" dirty="0"/>
          </a:p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07E64E7-FB1A-FEA1-0C5B-DE3634F920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509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78E10-3F28-04FA-A6A4-E51E463C8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3FA9C7D-EFDC-857F-6500-620A5DC859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C6BF607-B357-B0A0-2208-EEFE16A70D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First: Link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generator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to </a:t>
            </a:r>
            <a:r>
              <a:rPr lang="de-DE" dirty="0" err="1"/>
              <a:t>graph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Connect </a:t>
            </a:r>
            <a:r>
              <a:rPr lang="de-DE" dirty="0" err="1"/>
              <a:t>these</a:t>
            </a:r>
            <a:r>
              <a:rPr lang="de-DE" dirty="0"/>
              <a:t> to </a:t>
            </a:r>
            <a:r>
              <a:rPr lang="de-DE" dirty="0" err="1"/>
              <a:t>graph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Mention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limitation</a:t>
            </a:r>
            <a:r>
              <a:rPr lang="de-DE" dirty="0"/>
              <a:t> !!</a:t>
            </a:r>
          </a:p>
          <a:p>
            <a:pPr marL="171450" indent="-171450">
              <a:buFontTx/>
              <a:buChar char="-"/>
            </a:pPr>
            <a:r>
              <a:rPr lang="de-DE" dirty="0"/>
              <a:t>&gt; Imagine </a:t>
            </a:r>
            <a:r>
              <a:rPr lang="de-DE" dirty="0" err="1"/>
              <a:t>copulas</a:t>
            </a:r>
            <a:r>
              <a:rPr lang="de-DE" dirty="0"/>
              <a:t> not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, but just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encoding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&gt; </a:t>
            </a:r>
            <a:r>
              <a:rPr lang="de-DE" dirty="0" err="1"/>
              <a:t>For</a:t>
            </a:r>
            <a:r>
              <a:rPr lang="de-DE" dirty="0"/>
              <a:t> NACs,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estimate</a:t>
            </a:r>
            <a:r>
              <a:rPr lang="de-DE" dirty="0"/>
              <a:t> 2 </a:t>
            </a:r>
            <a:r>
              <a:rPr lang="de-DE" dirty="0" err="1"/>
              <a:t>copulas</a:t>
            </a:r>
            <a:r>
              <a:rPr lang="de-DE" dirty="0"/>
              <a:t> -&gt; </a:t>
            </a:r>
            <a:r>
              <a:rPr lang="de-DE" dirty="0" err="1"/>
              <a:t>Only</a:t>
            </a:r>
            <a:r>
              <a:rPr lang="de-DE" dirty="0"/>
              <a:t> 2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structures</a:t>
            </a:r>
            <a:r>
              <a:rPr lang="de-DE" dirty="0"/>
              <a:t>! </a:t>
            </a:r>
          </a:p>
          <a:p>
            <a:pPr marL="171450" indent="-171450">
              <a:buFontTx/>
              <a:buChar char="-"/>
            </a:pPr>
            <a:r>
              <a:rPr lang="de-DE" dirty="0"/>
              <a:t>Thus: NACs </a:t>
            </a:r>
            <a:r>
              <a:rPr lang="de-DE" dirty="0" err="1"/>
              <a:t>assume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dependence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2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variable </a:t>
            </a:r>
          </a:p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CCF217C-2B3A-ED75-5304-36A1AC95D4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EE22E-D4F1-40D7-A03F-1C7960DE94E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808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C66EEA-D54C-2D4F-56D1-562848C219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D799AC8-4EC9-1D15-FC49-3D2364F0F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252663-A942-E17A-12DD-CCEC72859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13F48-E9B0-4261-A8A9-25FD6301B39F}" type="datetime1">
              <a:rPr lang="de-DE" smtClean="0"/>
              <a:t>12.03.2025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E16FAE2-6F1B-7CD9-1B54-DA07D2F69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Grün, Schüttpelz - </a:t>
            </a:r>
            <a:r>
              <a:rPr lang="en-US" dirty="0"/>
              <a:t>Asymmetric copulas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B10A28-DC58-645B-1428-80C2DBEB7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809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E62A5-6B04-D881-4BDE-90C2493B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EE1E4E0-FA27-FE4D-0B1C-D61BE2F1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A6E421-F430-802E-61B9-A294A7B3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E4AE6-3CF7-46ED-B7D9-F1B70E7D259D}" type="datetime1">
              <a:rPr lang="de-DE" smtClean="0"/>
              <a:t>12.03.2025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20A9AB-C6C5-BF7B-1EC8-22C0A3F5E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D095FF3-6DAD-8716-FE99-36272FB53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433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4178F57-BC36-4B50-BDA0-109C27338D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92FE56F-31FC-1E0B-15EF-83B70D4CA5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2370BE-0E80-7CA1-4592-84189C1F0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2E526-D376-4AE1-A7EF-8B4FF064C1B8}" type="datetime1">
              <a:rPr lang="de-DE" smtClean="0"/>
              <a:t>12.03.2025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5FDE62-FF32-0460-F469-F910AF07B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CD0083-AF7A-BB14-D0CA-91D9A461C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495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F1DA93-5A72-F1D5-B73F-071BF874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AD53F-29CC-4295-B035-218EFEB5F64D}" type="datetime1">
              <a:rPr lang="de-DE" smtClean="0"/>
              <a:t>12.03.2025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30879F-EDEB-2D9A-67A7-94C77B55A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Grün, Schüttpelz - </a:t>
            </a:r>
            <a:r>
              <a:rPr lang="en-US" dirty="0"/>
              <a:t>Asymmetric copulas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D88B72-3583-163D-C805-F2EB1B41E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376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3711F4-78E4-827A-2FF7-0095EBA47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E63D0F8-D717-6C17-5096-51C12EF32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5695EE-8D09-125C-826B-AC1FB61BE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7BF36-7799-464D-AA32-7EBC8E168520}" type="datetime1">
              <a:rPr lang="de-DE" smtClean="0"/>
              <a:t>12.03.2025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437683-0F29-87C9-338D-20A093A57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8A7B16-B1EE-7681-9B1A-2B91298A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375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842215-1B0F-A0BF-0682-BE43939F0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90970-73FE-C312-64F0-53DF7C7C3E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45BD59A-E3C2-F188-ABF5-1DC505AD75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A2B5E5E-6DC6-E421-F780-9ABA1629F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F0027-1CFA-491F-A0D8-11724900D571}" type="datetime1">
              <a:rPr lang="de-DE" smtClean="0"/>
              <a:t>12.03.2025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6EBEB18-92E7-43B3-3A31-751FB2D54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2F2BAD-9DF7-AD72-E353-AB98D2731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0998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A242E2-02E9-9593-E232-0A39059E9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292ADF-9574-5A29-47A3-C041EAE1B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4F2B438-C265-91A7-55DE-9AA91CECBC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2FC2D1-00AB-66D2-DDDB-DD14899B8B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4B5712E-A5EF-9E4B-7A25-1C648F678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2916DAD-4EB8-D1DE-F342-8130A8427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4909C-3186-4C9A-9735-689710E7D8C7}" type="datetime1">
              <a:rPr lang="de-DE" smtClean="0"/>
              <a:t>12.03.2025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B6F41C1-30A4-A2BE-BEC9-D56603B89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3D7A6AC-78D3-E397-7E30-7B77A54D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02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00016A-44B1-12BC-8F07-610EBB322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59F177-1A07-74A3-66A6-71556F549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5DB2E-02FC-45F9-A60F-8A84B20D0650}" type="datetime1">
              <a:rPr lang="de-DE" smtClean="0"/>
              <a:t>12.03.2025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09005C-91FD-D819-17F9-0FD025BF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D57BFF6-B69D-D144-71E0-73BC75965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3240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92C768C-AB29-7156-B4FD-E07C32ECC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927F7-A57B-47D6-A6B3-14E3F79494EC}" type="datetime1">
              <a:rPr lang="de-DE" smtClean="0"/>
              <a:t>12.03.2025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60E81A2-A53A-2B55-1F6D-2EB714B8A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D8F6C05-8F86-CA45-AF83-0B844C45E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8251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2E9D6-90CD-51D2-4218-B3B4AE388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168E07-8449-A6BA-D876-3C425D3E5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4D266F5-BD2B-C033-52F6-EB433D655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BFE316-3B9A-5E98-573F-AC2663185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1C29-2A68-4B6D-A254-50AB0A51056A}" type="datetime1">
              <a:rPr lang="de-DE" smtClean="0"/>
              <a:t>12.03.2025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1AD727-2304-E5D7-0A0C-4EFE32D58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7F1B015-9E13-1E41-EE94-40ECF58F3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146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379FD8-B3B6-BF5C-37E8-FB7B1777A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17ECA1-1BE7-7AF6-452D-51E4C4DF1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4148DB-2B5C-3B67-D0C9-44BFBC6EF6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E75C033-D2F2-98D0-F3F8-07AA496EF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837AE-FB2D-4FE1-BBA4-0208BCDBB9BD}" type="datetime1">
              <a:rPr lang="de-DE" smtClean="0"/>
              <a:t>12.03.2025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2A2EE8F-CC96-6B33-A2C1-FD2C29FCC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Asymmetric copulas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6E2FD7B-1827-D60D-093B-186CEF43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1192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83A1B5-E629-BEDD-6F43-9DD7A4A4B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3A8DAA-645B-4CBE-8996-38E4B272E068}" type="datetime1">
              <a:rPr lang="de-DE" smtClean="0"/>
              <a:t>12.03.2025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6147DE-B967-F2CF-52D6-27979F866B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 dirty="0"/>
              <a:t>Grün, Schüttpelz - </a:t>
            </a:r>
            <a:r>
              <a:rPr lang="en-US" dirty="0"/>
              <a:t>Asymmetric copulas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AA79CE-019B-C0BA-787B-B9FA59876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07AAEC-40E8-46A9-8D34-BCC2C13BE5F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0071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5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5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5DCFB-95D7-B3CB-3230-AFEFA6A37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50C6390F-1301-68AF-B955-2719753CEBD0}"/>
              </a:ext>
            </a:extLst>
          </p:cNvPr>
          <p:cNvSpPr/>
          <p:nvPr/>
        </p:nvSpPr>
        <p:spPr>
          <a:xfrm>
            <a:off x="0" y="2162863"/>
            <a:ext cx="12192000" cy="2532273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5400" dirty="0"/>
              <a:t>Asymmetric copula in multivariate flood frequency analysis</a:t>
            </a:r>
            <a:endParaRPr lang="de-DE" sz="54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D2D05DF-FD2A-385E-5F04-C44339C4EA3F}"/>
              </a:ext>
            </a:extLst>
          </p:cNvPr>
          <p:cNvSpPr/>
          <p:nvPr/>
        </p:nvSpPr>
        <p:spPr>
          <a:xfrm>
            <a:off x="0" y="6187440"/>
            <a:ext cx="12192000" cy="16377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200" dirty="0"/>
              <a:t>Hannes Grün, Robin Schüttpelz</a:t>
            </a:r>
          </a:p>
        </p:txBody>
      </p:sp>
    </p:spTree>
    <p:extLst>
      <p:ext uri="{BB962C8B-B14F-4D97-AF65-F5344CB8AC3E}">
        <p14:creationId xmlns:p14="http://schemas.microsoft.com/office/powerpoint/2010/main" val="1357975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4540E-8421-1E37-28E2-2472514DA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0277ADA-0E29-D8B5-CC01-EFB9A7404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F8E1013-A45B-F343-FC35-1AAF1F55B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10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DCCF91F-2D06-2C30-760E-FEE19D673625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Summary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0" name="Tabelle 19">
                <a:extLst>
                  <a:ext uri="{FF2B5EF4-FFF2-40B4-BE49-F238E27FC236}">
                    <a16:creationId xmlns:a16="http://schemas.microsoft.com/office/drawing/2014/main" id="{2E9DC426-9982-86C3-89DD-A2516C7025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9877666"/>
                  </p:ext>
                </p:extLst>
              </p:nvPr>
            </p:nvGraphicFramePr>
            <p:xfrm>
              <a:off x="1435099" y="2052258"/>
              <a:ext cx="9321801" cy="325874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107267">
                      <a:extLst>
                        <a:ext uri="{9D8B030D-6E8A-4147-A177-3AD203B41FA5}">
                          <a16:colId xmlns:a16="http://schemas.microsoft.com/office/drawing/2014/main" val="3621077351"/>
                        </a:ext>
                      </a:extLst>
                    </a:gridCol>
                    <a:gridCol w="3107267">
                      <a:extLst>
                        <a:ext uri="{9D8B030D-6E8A-4147-A177-3AD203B41FA5}">
                          <a16:colId xmlns:a16="http://schemas.microsoft.com/office/drawing/2014/main" val="1629160149"/>
                        </a:ext>
                      </a:extLst>
                    </a:gridCol>
                    <a:gridCol w="3107267">
                      <a:extLst>
                        <a:ext uri="{9D8B030D-6E8A-4147-A177-3AD203B41FA5}">
                          <a16:colId xmlns:a16="http://schemas.microsoft.com/office/drawing/2014/main" val="212451250"/>
                        </a:ext>
                      </a:extLst>
                    </a:gridCol>
                  </a:tblGrid>
                  <a:tr h="465535">
                    <a:tc>
                      <a:txBody>
                        <a:bodyPr/>
                        <a:lstStyle/>
                        <a:p>
                          <a:endParaRPr lang="de-DE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Donau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Isar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43826403"/>
                      </a:ext>
                    </a:extLst>
                  </a:tr>
                  <a:tr h="465535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Stations</a:t>
                          </a:r>
                          <a:endParaRPr lang="de-DE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12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1058291"/>
                      </a:ext>
                    </a:extLst>
                  </a:tr>
                  <a:tr h="465535">
                    <a:tc rowSpan="2">
                      <a:txBody>
                        <a:bodyPr/>
                        <a:lstStyle/>
                        <a:p>
                          <a:r>
                            <a:rPr lang="de-DE" sz="2000" dirty="0"/>
                            <a:t>Max. Peak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3510 [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1190 [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96800274"/>
                      </a:ext>
                    </a:extLst>
                  </a:tr>
                  <a:tr h="465535">
                    <a:tc vMerge="1">
                      <a:txBody>
                        <a:bodyPr/>
                        <a:lstStyle/>
                        <a:p>
                          <a:endParaRPr lang="de-DE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11.6 [bt*</a:t>
                          </a:r>
                          <a14:m>
                            <m:oMath xmlns:m="http://schemas.openxmlformats.org/officeDocument/2006/math"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3.94 [bt*</a:t>
                          </a:r>
                          <a14:m>
                            <m:oMath xmlns:m="http://schemas.openxmlformats.org/officeDocument/2006/math"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/</m:t>
                              </m:r>
                              <m:r>
                                <a:rPr lang="de-DE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256008740"/>
                      </a:ext>
                    </a:extLst>
                  </a:tr>
                  <a:tr h="465535">
                    <a:tc rowSpan="2">
                      <a:txBody>
                        <a:bodyPr/>
                        <a:lstStyle/>
                        <a:p>
                          <a:r>
                            <a:rPr lang="de-DE" sz="2000" dirty="0"/>
                            <a:t>Max. Volume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6824 [Mio.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1808 [Mio.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p>
                                  <m:r>
                                    <a:rPr lang="de-DE" sz="2000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</m:oMath>
                          </a14:m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635849810"/>
                      </a:ext>
                    </a:extLst>
                  </a:tr>
                  <a:tr h="465535">
                    <a:tc vMerge="1">
                      <a:txBody>
                        <a:bodyPr/>
                        <a:lstStyle/>
                        <a:p>
                          <a:endParaRPr lang="de-DE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2068 [</a:t>
                          </a:r>
                          <a:r>
                            <a:rPr lang="de-DE" sz="2000" dirty="0" err="1"/>
                            <a:t>te</a:t>
                          </a:r>
                          <a:r>
                            <a:rPr lang="de-DE" sz="2000" dirty="0"/>
                            <a:t>**]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548 [</a:t>
                          </a:r>
                          <a:r>
                            <a:rPr lang="de-DE" sz="2000" dirty="0" err="1"/>
                            <a:t>te</a:t>
                          </a:r>
                          <a:r>
                            <a:rPr lang="de-DE" sz="2000" dirty="0"/>
                            <a:t>**]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19250"/>
                      </a:ext>
                    </a:extLst>
                  </a:tr>
                  <a:tr h="46553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2000" dirty="0"/>
                            <a:t>Max. Duration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87.6 [</a:t>
                          </a:r>
                          <a:r>
                            <a:rPr lang="de-DE" sz="2000" dirty="0" err="1"/>
                            <a:t>days</a:t>
                          </a:r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55.8 [</a:t>
                          </a:r>
                          <a:r>
                            <a:rPr lang="de-DE" sz="2000" dirty="0" err="1"/>
                            <a:t>days</a:t>
                          </a:r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653797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0" name="Tabelle 19">
                <a:extLst>
                  <a:ext uri="{FF2B5EF4-FFF2-40B4-BE49-F238E27FC236}">
                    <a16:creationId xmlns:a16="http://schemas.microsoft.com/office/drawing/2014/main" id="{2E9DC426-9982-86C3-89DD-A2516C7025AD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9877666"/>
                  </p:ext>
                </p:extLst>
              </p:nvPr>
            </p:nvGraphicFramePr>
            <p:xfrm>
              <a:off x="1435099" y="2052258"/>
              <a:ext cx="9321801" cy="325874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107267">
                      <a:extLst>
                        <a:ext uri="{9D8B030D-6E8A-4147-A177-3AD203B41FA5}">
                          <a16:colId xmlns:a16="http://schemas.microsoft.com/office/drawing/2014/main" val="3621077351"/>
                        </a:ext>
                      </a:extLst>
                    </a:gridCol>
                    <a:gridCol w="3107267">
                      <a:extLst>
                        <a:ext uri="{9D8B030D-6E8A-4147-A177-3AD203B41FA5}">
                          <a16:colId xmlns:a16="http://schemas.microsoft.com/office/drawing/2014/main" val="1629160149"/>
                        </a:ext>
                      </a:extLst>
                    </a:gridCol>
                    <a:gridCol w="3107267">
                      <a:extLst>
                        <a:ext uri="{9D8B030D-6E8A-4147-A177-3AD203B41FA5}">
                          <a16:colId xmlns:a16="http://schemas.microsoft.com/office/drawing/2014/main" val="212451250"/>
                        </a:ext>
                      </a:extLst>
                    </a:gridCol>
                  </a:tblGrid>
                  <a:tr h="465535">
                    <a:tc>
                      <a:txBody>
                        <a:bodyPr/>
                        <a:lstStyle/>
                        <a:p>
                          <a:endParaRPr lang="de-DE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Donau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Isar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43826403"/>
                      </a:ext>
                    </a:extLst>
                  </a:tr>
                  <a:tr h="465535">
                    <a:tc>
                      <a:txBody>
                        <a:bodyPr/>
                        <a:lstStyle/>
                        <a:p>
                          <a:r>
                            <a:rPr lang="de-DE" sz="2000" dirty="0" err="1"/>
                            <a:t>Stations</a:t>
                          </a:r>
                          <a:endParaRPr lang="de-DE" sz="20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12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071058291"/>
                      </a:ext>
                    </a:extLst>
                  </a:tr>
                  <a:tr h="465535">
                    <a:tc rowSpan="2">
                      <a:txBody>
                        <a:bodyPr/>
                        <a:lstStyle/>
                        <a:p>
                          <a:r>
                            <a:rPr lang="de-DE" sz="2000" dirty="0"/>
                            <a:t>Max. Peak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100196" t="-205195" r="-100784" b="-40519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200196" t="-205195" r="-784" b="-40519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96800274"/>
                      </a:ext>
                    </a:extLst>
                  </a:tr>
                  <a:tr h="465535">
                    <a:tc vMerge="1">
                      <a:txBody>
                        <a:bodyPr/>
                        <a:lstStyle/>
                        <a:p>
                          <a:endParaRPr lang="de-DE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100196" t="-309211" r="-100784" b="-31052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200196" t="-309211" r="-784" b="-31052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56008740"/>
                      </a:ext>
                    </a:extLst>
                  </a:tr>
                  <a:tr h="465535">
                    <a:tc rowSpan="2">
                      <a:txBody>
                        <a:bodyPr/>
                        <a:lstStyle/>
                        <a:p>
                          <a:r>
                            <a:rPr lang="de-DE" sz="2000" dirty="0"/>
                            <a:t>Max. Volume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100196" t="-403896" r="-100784" b="-20649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de-DE"/>
                        </a:p>
                      </a:txBody>
                      <a:tcPr>
                        <a:blipFill>
                          <a:blip r:embed="rId3"/>
                          <a:stretch>
                            <a:fillRect l="-200196" t="-403896" r="-784" b="-20649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35849810"/>
                      </a:ext>
                    </a:extLst>
                  </a:tr>
                  <a:tr h="465535">
                    <a:tc vMerge="1">
                      <a:txBody>
                        <a:bodyPr/>
                        <a:lstStyle/>
                        <a:p>
                          <a:endParaRPr lang="de-DE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2068 [</a:t>
                          </a:r>
                          <a:r>
                            <a:rPr lang="de-DE" sz="2000" dirty="0" err="1"/>
                            <a:t>te</a:t>
                          </a:r>
                          <a:r>
                            <a:rPr lang="de-DE" sz="2000" dirty="0"/>
                            <a:t>**]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548 [</a:t>
                          </a:r>
                          <a:r>
                            <a:rPr lang="de-DE" sz="2000" dirty="0" err="1"/>
                            <a:t>te</a:t>
                          </a:r>
                          <a:r>
                            <a:rPr lang="de-DE" sz="2000" dirty="0"/>
                            <a:t>**]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19250"/>
                      </a:ext>
                    </a:extLst>
                  </a:tr>
                  <a:tr h="46553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de-DE" sz="2000" dirty="0"/>
                            <a:t>Max. Duration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87.6 [</a:t>
                          </a:r>
                          <a:r>
                            <a:rPr lang="de-DE" sz="2000" dirty="0" err="1"/>
                            <a:t>days</a:t>
                          </a:r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de-DE" sz="2000" dirty="0"/>
                            <a:t>55.8 [</a:t>
                          </a:r>
                          <a:r>
                            <a:rPr lang="de-DE" sz="2000" dirty="0" err="1"/>
                            <a:t>days</a:t>
                          </a:r>
                          <a:r>
                            <a:rPr lang="de-DE" sz="2000" dirty="0"/>
                            <a:t>]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2653797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5" name="Rechteck 4">
            <a:extLst>
              <a:ext uri="{FF2B5EF4-FFF2-40B4-BE49-F238E27FC236}">
                <a16:creationId xmlns:a16="http://schemas.microsoft.com/office/drawing/2014/main" id="{A27102EC-CA84-DF9B-D87A-926608D98085}"/>
              </a:ext>
            </a:extLst>
          </p:cNvPr>
          <p:cNvSpPr/>
          <p:nvPr/>
        </p:nvSpPr>
        <p:spPr>
          <a:xfrm>
            <a:off x="1435099" y="5311004"/>
            <a:ext cx="3837543" cy="4636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100" dirty="0">
                <a:solidFill>
                  <a:schemeClr val="tx1"/>
                </a:solidFill>
              </a:rPr>
              <a:t>*</a:t>
            </a:r>
            <a:r>
              <a:rPr lang="de-DE" sz="1100" dirty="0" err="1">
                <a:solidFill>
                  <a:schemeClr val="tx1"/>
                </a:solidFill>
              </a:rPr>
              <a:t>bt</a:t>
            </a:r>
            <a:r>
              <a:rPr lang="de-DE" sz="1100" dirty="0">
                <a:solidFill>
                  <a:schemeClr val="tx1"/>
                </a:solidFill>
              </a:rPr>
              <a:t> </a:t>
            </a:r>
            <a:r>
              <a:rPr lang="de-DE" sz="1100" dirty="0" err="1">
                <a:solidFill>
                  <a:schemeClr val="tx1"/>
                </a:solidFill>
              </a:rPr>
              <a:t>denotes</a:t>
            </a:r>
            <a:r>
              <a:rPr lang="de-DE" sz="1100" dirty="0">
                <a:solidFill>
                  <a:schemeClr val="tx1"/>
                </a:solidFill>
              </a:rPr>
              <a:t> </a:t>
            </a:r>
            <a:r>
              <a:rPr lang="de-DE" sz="1100" dirty="0" err="1">
                <a:solidFill>
                  <a:schemeClr val="tx1"/>
                </a:solidFill>
              </a:rPr>
              <a:t>unit</a:t>
            </a:r>
            <a:r>
              <a:rPr lang="de-DE" sz="1100" dirty="0">
                <a:solidFill>
                  <a:schemeClr val="tx1"/>
                </a:solidFill>
              </a:rPr>
              <a:t> „</a:t>
            </a:r>
            <a:r>
              <a:rPr lang="de-DE" sz="1100" dirty="0" err="1">
                <a:solidFill>
                  <a:schemeClr val="tx1"/>
                </a:solidFill>
              </a:rPr>
              <a:t>bathtub</a:t>
            </a:r>
            <a:r>
              <a:rPr lang="de-DE" sz="1100" dirty="0">
                <a:solidFill>
                  <a:schemeClr val="tx1"/>
                </a:solidFill>
              </a:rPr>
              <a:t>“</a:t>
            </a:r>
          </a:p>
          <a:p>
            <a:r>
              <a:rPr lang="de-DE" sz="1100" dirty="0">
                <a:solidFill>
                  <a:schemeClr val="tx1"/>
                </a:solidFill>
              </a:rPr>
              <a:t>**</a:t>
            </a:r>
            <a:r>
              <a:rPr lang="de-DE" sz="1100" dirty="0" err="1">
                <a:solidFill>
                  <a:schemeClr val="tx1"/>
                </a:solidFill>
              </a:rPr>
              <a:t>te</a:t>
            </a:r>
            <a:r>
              <a:rPr lang="de-DE" sz="1100" dirty="0">
                <a:solidFill>
                  <a:schemeClr val="tx1"/>
                </a:solidFill>
              </a:rPr>
              <a:t> </a:t>
            </a:r>
            <a:r>
              <a:rPr lang="de-DE" sz="1100" dirty="0" err="1">
                <a:solidFill>
                  <a:schemeClr val="tx1"/>
                </a:solidFill>
              </a:rPr>
              <a:t>denotes</a:t>
            </a:r>
            <a:r>
              <a:rPr lang="de-DE" sz="1100" dirty="0">
                <a:solidFill>
                  <a:schemeClr val="tx1"/>
                </a:solidFill>
              </a:rPr>
              <a:t> </a:t>
            </a:r>
            <a:r>
              <a:rPr lang="de-DE" sz="1100" dirty="0" err="1">
                <a:solidFill>
                  <a:schemeClr val="tx1"/>
                </a:solidFill>
              </a:rPr>
              <a:t>unit</a:t>
            </a:r>
            <a:r>
              <a:rPr lang="de-DE" sz="1100" dirty="0">
                <a:solidFill>
                  <a:schemeClr val="tx1"/>
                </a:solidFill>
              </a:rPr>
              <a:t> „Therme </a:t>
            </a:r>
            <a:r>
              <a:rPr lang="de-DE" sz="1100" dirty="0" err="1">
                <a:solidFill>
                  <a:schemeClr val="tx1"/>
                </a:solidFill>
              </a:rPr>
              <a:t>Erdingen</a:t>
            </a:r>
            <a:r>
              <a:rPr lang="de-DE" sz="1100" dirty="0">
                <a:solidFill>
                  <a:schemeClr val="tx1"/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148015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14AFF-1F39-84F8-F6A5-FF9C1927C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008277B-D4B7-D1C5-F86E-85DD7FA80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E977F55-975C-9ACC-A0CD-F2A40A12E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11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7FCEAE1-0ABF-B1DE-AD8F-055D190C2680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</a:t>
            </a:r>
            <a:r>
              <a:rPr lang="de-DE" sz="5400" dirty="0" err="1"/>
              <a:t>Correlation</a:t>
            </a:r>
            <a:endParaRPr lang="de-DE" sz="5400" dirty="0"/>
          </a:p>
        </p:txBody>
      </p:sp>
      <p:pic>
        <p:nvPicPr>
          <p:cNvPr id="18" name="Grafik 17" descr="Ein Bild, das Screenshot, Text, Diagramm, Reihe enthält.&#10;&#10;KI-generierte Inhalte können fehlerhaft sein.">
            <a:extLst>
              <a:ext uri="{FF2B5EF4-FFF2-40B4-BE49-F238E27FC236}">
                <a16:creationId xmlns:a16="http://schemas.microsoft.com/office/drawing/2014/main" id="{668899BC-1ED1-71C3-44AA-46DECDB01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42" y="1943350"/>
            <a:ext cx="11785916" cy="392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15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9F1B6-08AE-1A6A-27C7-AA80374EB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0321E83-7DF1-0D4C-1945-67E8B83C1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39B19B9-B8E3-6560-7F50-5570D57E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12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FDBA27B-7005-DCD8-1066-5483388950B1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NACs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921E6FB1-49F1-D289-56B4-AF6EAC6AADF0}"/>
                  </a:ext>
                </a:extLst>
              </p:cNvPr>
              <p:cNvSpPr txBox="1"/>
              <p:nvPr/>
            </p:nvSpPr>
            <p:spPr>
              <a:xfrm>
                <a:off x="2555112" y="1416487"/>
                <a:ext cx="7081776" cy="92602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>
                  <a:lnSpc>
                    <a:spcPct val="20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</m:e>
                      </m:d>
                      <m:r>
                        <a:rPr lang="de-DE" sz="24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de-DE" sz="24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de-DE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de-DE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de-DE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de-DE" sz="2400" b="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921E6FB1-49F1-D289-56B4-AF6EAC6AAD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5112" y="1416487"/>
                <a:ext cx="7081776" cy="9260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C98D30F1-D4E1-9C07-DF13-553C496EE85F}"/>
              </a:ext>
            </a:extLst>
          </p:cNvPr>
          <p:cNvSpPr/>
          <p:nvPr/>
        </p:nvSpPr>
        <p:spPr>
          <a:xfrm>
            <a:off x="4751407" y="2589467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16FF2284-3BAF-9AB1-C7C8-B5651ADAD088}"/>
              </a:ext>
            </a:extLst>
          </p:cNvPr>
          <p:cNvSpPr/>
          <p:nvPr/>
        </p:nvSpPr>
        <p:spPr>
          <a:xfrm>
            <a:off x="6904298" y="3874546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AAE3C26B-E330-AA4D-B889-A1ECB0AF0F72}"/>
              </a:ext>
            </a:extLst>
          </p:cNvPr>
          <p:cNvSpPr/>
          <p:nvPr/>
        </p:nvSpPr>
        <p:spPr>
          <a:xfrm>
            <a:off x="4038600" y="3874546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22C3B62D-3D6C-AD74-1A2B-D497EE41E692}"/>
              </a:ext>
            </a:extLst>
          </p:cNvPr>
          <p:cNvSpPr/>
          <p:nvPr/>
        </p:nvSpPr>
        <p:spPr>
          <a:xfrm>
            <a:off x="6191491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89BE68E6-9BE6-59EB-595E-62421093EEBA}"/>
              </a:ext>
            </a:extLst>
          </p:cNvPr>
          <p:cNvSpPr/>
          <p:nvPr/>
        </p:nvSpPr>
        <p:spPr>
          <a:xfrm>
            <a:off x="9057189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7A785CB7-B4D7-FA1D-A4E0-1710401DCC59}"/>
              </a:ext>
            </a:extLst>
          </p:cNvPr>
          <p:cNvCxnSpPr>
            <a:endCxn id="11" idx="0"/>
          </p:cNvCxnSpPr>
          <p:nvPr/>
        </p:nvCxnSpPr>
        <p:spPr>
          <a:xfrm flipH="1">
            <a:off x="4395004" y="3230412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1E26C6D-9E84-2F1B-3C31-CC51D79D614E}"/>
              </a:ext>
            </a:extLst>
          </p:cNvPr>
          <p:cNvCxnSpPr/>
          <p:nvPr/>
        </p:nvCxnSpPr>
        <p:spPr>
          <a:xfrm flipH="1">
            <a:off x="6547894" y="44992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84CB5ED7-C9F2-8F03-8904-B20F1744A8EE}"/>
              </a:ext>
            </a:extLst>
          </p:cNvPr>
          <p:cNvCxnSpPr>
            <a:cxnSpLocks/>
          </p:cNvCxnSpPr>
          <p:nvPr/>
        </p:nvCxnSpPr>
        <p:spPr>
          <a:xfrm>
            <a:off x="9057189" y="44794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EFB8BC-8980-0489-7CD3-B9D2FCC4FBB8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6902372" y="3220512"/>
            <a:ext cx="1078372" cy="654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272F5EB6-15CD-AD85-6317-42CD4E2E1B7C}"/>
                  </a:ext>
                </a:extLst>
              </p:cNvPr>
              <p:cNvSpPr txBox="1"/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272F5EB6-15CD-AD85-6317-42CD4E2E1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A4EE5980-A4A5-6D32-74FD-576C6605E884}"/>
                  </a:ext>
                </a:extLst>
              </p:cNvPr>
              <p:cNvSpPr txBox="1"/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A4EE5980-A4A5-6D32-74FD-576C6605E8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8E112DE1-190A-A898-6D50-1960A71A2670}"/>
                  </a:ext>
                </a:extLst>
              </p:cNvPr>
              <p:cNvSpPr txBox="1"/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8E112DE1-190A-A898-6D50-1960A71A26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722B7FC6-F6DE-1774-A69F-7B8459EBF438}"/>
                  </a:ext>
                </a:extLst>
              </p:cNvPr>
              <p:cNvSpPr txBox="1"/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2" name="Textfeld 21">
                <a:extLst>
                  <a:ext uri="{FF2B5EF4-FFF2-40B4-BE49-F238E27FC236}">
                    <a16:creationId xmlns:a16="http://schemas.microsoft.com/office/drawing/2014/main" id="{722B7FC6-F6DE-1774-A69F-7B8459EBF4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5D608760-9B35-DCC0-3ECA-9583FECA0658}"/>
                  </a:ext>
                </a:extLst>
              </p:cNvPr>
              <p:cNvSpPr txBox="1"/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23" name="Textfeld 22">
                <a:extLst>
                  <a:ext uri="{FF2B5EF4-FFF2-40B4-BE49-F238E27FC236}">
                    <a16:creationId xmlns:a16="http://schemas.microsoft.com/office/drawing/2014/main" id="{5D608760-9B35-DCC0-3ECA-9583FECA0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7189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EDB133-9B8D-3DFC-F10E-2EFAAE7CE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D9280DD-66CE-B5B9-75E5-08AD673932EE}"/>
                  </a:ext>
                </a:extLst>
              </p:cNvPr>
              <p:cNvSpPr txBox="1"/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de-DE" sz="2400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∘</m:t>
                          </m:r>
                          <m:sSubSup>
                            <m:sSubSup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bSup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de-DE" sz="240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sz="2400" kern="100" dirty="0">
                  <a:solidFill>
                    <a:schemeClr val="tx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D9280DD-66CE-B5B9-75E5-08AD673932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A077501-A02E-9174-6D02-617B1D156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ADA3C5E-38EB-1A0C-9B09-CCD904C3C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13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C64AAE1-8538-D282-592C-F869FAC8C3C6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NACs</a:t>
            </a:r>
          </a:p>
        </p:txBody>
      </p:sp>
    </p:spTree>
    <p:extLst>
      <p:ext uri="{BB962C8B-B14F-4D97-AF65-F5344CB8AC3E}">
        <p14:creationId xmlns:p14="http://schemas.microsoft.com/office/powerpoint/2010/main" val="3499477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9D94A-C990-8A13-A940-635EC5DF0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3A2DF40-E9C8-01C1-9D0D-0FAB7F0B6E9A}"/>
                  </a:ext>
                </a:extLst>
              </p:cNvPr>
              <p:cNvSpPr txBox="1"/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de-DE" sz="2400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∘</m:t>
                          </m:r>
                          <m:sSubSup>
                            <m:sSubSup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bSup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de-DE" sz="240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sz="2400" kern="100" dirty="0">
                  <a:solidFill>
                    <a:schemeClr val="tx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B3A2DF40-E9C8-01C1-9D0D-0FAB7F0B6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55EA847-0199-1E5A-B6ED-BA4A6636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8FBE314-18C0-99DB-DB73-99CCA01AB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14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966992B-9169-3610-8C04-2120E912DF48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NACs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50EA2CF1-EA14-0794-4AB2-3ADD119122D9}"/>
              </a:ext>
            </a:extLst>
          </p:cNvPr>
          <p:cNvSpPr/>
          <p:nvPr/>
        </p:nvSpPr>
        <p:spPr>
          <a:xfrm>
            <a:off x="4751407" y="2589467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EC9C2A1C-1908-EC78-F46B-6319E679254A}"/>
              </a:ext>
            </a:extLst>
          </p:cNvPr>
          <p:cNvSpPr/>
          <p:nvPr/>
        </p:nvSpPr>
        <p:spPr>
          <a:xfrm>
            <a:off x="6904298" y="3874546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9CEEB285-6495-3C9B-05F2-DB1B7299C29D}"/>
              </a:ext>
            </a:extLst>
          </p:cNvPr>
          <p:cNvSpPr/>
          <p:nvPr/>
        </p:nvSpPr>
        <p:spPr>
          <a:xfrm>
            <a:off x="4038600" y="3874546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CB2D09D-3FF7-0D19-EFFB-F21F1327D2DF}"/>
              </a:ext>
            </a:extLst>
          </p:cNvPr>
          <p:cNvSpPr/>
          <p:nvPr/>
        </p:nvSpPr>
        <p:spPr>
          <a:xfrm>
            <a:off x="6191491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49974C79-8F88-ACFD-AED6-EA3893423DD4}"/>
              </a:ext>
            </a:extLst>
          </p:cNvPr>
          <p:cNvSpPr/>
          <p:nvPr/>
        </p:nvSpPr>
        <p:spPr>
          <a:xfrm>
            <a:off x="9057189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6E2BB8A4-D645-263B-EA06-FCF57E27335D}"/>
              </a:ext>
            </a:extLst>
          </p:cNvPr>
          <p:cNvCxnSpPr>
            <a:endCxn id="8" idx="0"/>
          </p:cNvCxnSpPr>
          <p:nvPr/>
        </p:nvCxnSpPr>
        <p:spPr>
          <a:xfrm flipH="1">
            <a:off x="4395004" y="3230412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CC43E873-0040-E132-7B15-5B43D92A0DB4}"/>
              </a:ext>
            </a:extLst>
          </p:cNvPr>
          <p:cNvCxnSpPr/>
          <p:nvPr/>
        </p:nvCxnSpPr>
        <p:spPr>
          <a:xfrm flipH="1">
            <a:off x="6547894" y="44992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A6D4E751-FAB3-A6CF-3C01-6228D91594CC}"/>
              </a:ext>
            </a:extLst>
          </p:cNvPr>
          <p:cNvCxnSpPr>
            <a:cxnSpLocks/>
          </p:cNvCxnSpPr>
          <p:nvPr/>
        </p:nvCxnSpPr>
        <p:spPr>
          <a:xfrm>
            <a:off x="9057189" y="44794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A53F7AE0-F68C-6CEF-8AAD-63F9A06D6742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902372" y="3220512"/>
            <a:ext cx="1078372" cy="654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F05668B-84AA-8A78-7688-025E30070ABB}"/>
                  </a:ext>
                </a:extLst>
              </p:cNvPr>
              <p:cNvSpPr txBox="1"/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5F05668B-84AA-8A78-7688-025E30070AB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10522E11-3AF0-DE9D-9619-1EACAD7FE5AE}"/>
                  </a:ext>
                </a:extLst>
              </p:cNvPr>
              <p:cNvSpPr txBox="1"/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3" name="Textfeld 32">
                <a:extLst>
                  <a:ext uri="{FF2B5EF4-FFF2-40B4-BE49-F238E27FC236}">
                    <a16:creationId xmlns:a16="http://schemas.microsoft.com/office/drawing/2014/main" id="{10522E11-3AF0-DE9D-9619-1EACAD7FE5A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43DA5E6E-615A-D53F-4D25-7CF35ABBF1DA}"/>
                  </a:ext>
                </a:extLst>
              </p:cNvPr>
              <p:cNvSpPr txBox="1"/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43DA5E6E-615A-D53F-4D25-7CF35ABBF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4E71E748-4E5D-F4AA-B7E4-F1151E460FF5}"/>
                  </a:ext>
                </a:extLst>
              </p:cNvPr>
              <p:cNvSpPr txBox="1"/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4E71E748-4E5D-F4AA-B7E4-F1151E460FF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75D10897-FC08-A075-C737-90515B42C76B}"/>
                  </a:ext>
                </a:extLst>
              </p:cNvPr>
              <p:cNvSpPr txBox="1"/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75D10897-FC08-A075-C737-90515B42C76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1843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D12B8-5E34-36DB-7B1C-8226D9BE6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AAA29CB7-1930-16B6-1570-EB5E9BA27B87}"/>
                  </a:ext>
                </a:extLst>
              </p:cNvPr>
              <p:cNvSpPr txBox="1"/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de-DE" sz="2400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∘</m:t>
                          </m:r>
                          <m:sSubSup>
                            <m:sSubSup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bSup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de-DE" sz="240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sz="2400" kern="100" dirty="0">
                  <a:solidFill>
                    <a:schemeClr val="tx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AAA29CB7-1930-16B6-1570-EB5E9BA27B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87B291E-34CE-FE8B-1304-25D913F38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DA185FC-8DB9-97FC-A13E-D62BD94A5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15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A3F1E6A-B38F-4D39-4C4A-F7D2656E4C9A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NACs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05C87DF2-B961-DBCB-7577-17EBAB970B22}"/>
              </a:ext>
            </a:extLst>
          </p:cNvPr>
          <p:cNvSpPr/>
          <p:nvPr/>
        </p:nvSpPr>
        <p:spPr>
          <a:xfrm>
            <a:off x="4751407" y="2589467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1D1120DE-2E58-0201-9AE6-D9B5EA1F0C07}"/>
              </a:ext>
            </a:extLst>
          </p:cNvPr>
          <p:cNvSpPr/>
          <p:nvPr/>
        </p:nvSpPr>
        <p:spPr>
          <a:xfrm>
            <a:off x="6904298" y="3874546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3DB82332-E9F9-742F-4DED-36ABB2CFEAFF}"/>
              </a:ext>
            </a:extLst>
          </p:cNvPr>
          <p:cNvSpPr/>
          <p:nvPr/>
        </p:nvSpPr>
        <p:spPr>
          <a:xfrm>
            <a:off x="4038600" y="3874546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B83D3876-5C2A-F28F-DAE5-4281C9047C7D}"/>
              </a:ext>
            </a:extLst>
          </p:cNvPr>
          <p:cNvSpPr/>
          <p:nvPr/>
        </p:nvSpPr>
        <p:spPr>
          <a:xfrm>
            <a:off x="6191491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78087E5E-A259-D50E-3DE7-8E2CB2F24604}"/>
              </a:ext>
            </a:extLst>
          </p:cNvPr>
          <p:cNvSpPr/>
          <p:nvPr/>
        </p:nvSpPr>
        <p:spPr>
          <a:xfrm>
            <a:off x="9057189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5F69299D-6B6D-C914-B17C-D1F601DB0597}"/>
              </a:ext>
            </a:extLst>
          </p:cNvPr>
          <p:cNvCxnSpPr>
            <a:endCxn id="8" idx="0"/>
          </p:cNvCxnSpPr>
          <p:nvPr/>
        </p:nvCxnSpPr>
        <p:spPr>
          <a:xfrm flipH="1">
            <a:off x="4395004" y="3230412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5EFB67C-01AC-887F-3659-5A20BE364F9B}"/>
              </a:ext>
            </a:extLst>
          </p:cNvPr>
          <p:cNvCxnSpPr/>
          <p:nvPr/>
        </p:nvCxnSpPr>
        <p:spPr>
          <a:xfrm flipH="1">
            <a:off x="6547894" y="44992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C5A641A2-209B-C645-5A4B-F52966681F9F}"/>
              </a:ext>
            </a:extLst>
          </p:cNvPr>
          <p:cNvCxnSpPr>
            <a:cxnSpLocks/>
          </p:cNvCxnSpPr>
          <p:nvPr/>
        </p:nvCxnSpPr>
        <p:spPr>
          <a:xfrm>
            <a:off x="9057189" y="44794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C08D807E-F40B-A4E8-1F3D-B97E6F44CB62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902372" y="3220512"/>
            <a:ext cx="1078372" cy="654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8BC55C37-968B-C480-3A2D-C2C01DF529F3}"/>
                  </a:ext>
                </a:extLst>
              </p:cNvPr>
              <p:cNvSpPr txBox="1"/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8BC55C37-968B-C480-3A2D-C2C01DF529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636D0719-8089-6AAE-25B3-13533838FBAA}"/>
                  </a:ext>
                </a:extLst>
              </p:cNvPr>
              <p:cNvSpPr txBox="1"/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636D0719-8089-6AAE-25B3-13533838FB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98DCD4CE-4609-7A20-A985-5515317D122A}"/>
                  </a:ext>
                </a:extLst>
              </p:cNvPr>
              <p:cNvSpPr txBox="1"/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98DCD4CE-4609-7A20-A985-5515317D12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Rechteck 40">
            <a:extLst>
              <a:ext uri="{FF2B5EF4-FFF2-40B4-BE49-F238E27FC236}">
                <a16:creationId xmlns:a16="http://schemas.microsoft.com/office/drawing/2014/main" id="{64F260FD-7799-B819-691C-F3F81085D04E}"/>
              </a:ext>
            </a:extLst>
          </p:cNvPr>
          <p:cNvSpPr/>
          <p:nvPr/>
        </p:nvSpPr>
        <p:spPr>
          <a:xfrm>
            <a:off x="5958549" y="3762686"/>
            <a:ext cx="3972529" cy="223435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EBB622A1-71E0-E10C-C0FC-2C55661BD8B7}"/>
              </a:ext>
            </a:extLst>
          </p:cNvPr>
          <p:cNvSpPr/>
          <p:nvPr/>
        </p:nvSpPr>
        <p:spPr>
          <a:xfrm>
            <a:off x="6332071" y="1597979"/>
            <a:ext cx="4362937" cy="88593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ACF26F7-38ED-2903-3C42-035D966C3612}"/>
                  </a:ext>
                </a:extLst>
              </p:cNvPr>
              <p:cNvSpPr txBox="1"/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6ACF26F7-38ED-2903-3C42-035D966C3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97AA2241-0B10-A8D2-E1A6-5993C56F1CC3}"/>
                  </a:ext>
                </a:extLst>
              </p:cNvPr>
              <p:cNvSpPr txBox="1"/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97AA2241-0B10-A8D2-E1A6-5993C56F1C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8631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9C9743-D82F-B2D7-A59C-773F3219E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494ECA2-BF3B-7AAA-5BC1-EAB8931B9E75}"/>
                  </a:ext>
                </a:extLst>
              </p:cNvPr>
              <p:cNvSpPr txBox="1"/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i="1" kern="100" smtClean="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𝐶</m:t>
                      </m:r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de-DE" sz="2400" i="1" kern="100">
                          <a:solidFill>
                            <a:schemeClr val="tx1"/>
                          </a:solidFill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sSubSup>
                        <m:sSubSupPr>
                          <m:ctrlP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ϕ</m:t>
                          </m:r>
                        </m:e>
                        <m:sub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−1</m:t>
                          </m:r>
                        </m:sup>
                      </m:sSubSup>
                      <m:d>
                        <m:dPr>
                          <m:ctrlPr>
                            <a:rPr lang="de-DE" sz="24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de-DE" sz="2400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∥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θ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de-DE" sz="24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de-DE" sz="2400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∘</m:t>
                          </m:r>
                          <m:sSubSup>
                            <m:sSubSupPr>
                              <m:ctrlPr>
                                <a:rPr lang="de-DE" sz="2400" i="1" kern="1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ϕ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b>
                            <m:sup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</m:sSubSup>
                          <m:d>
                            <m:d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ϕ</m:t>
                                  </m:r>
                                </m:e>
                                <m:sub>
                                  <m: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de-DE" sz="2400" i="1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sz="2400" i="1" kern="100" smtClean="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3</m:t>
                                      </m:r>
                                    </m:sub>
                                  </m:sSub>
                                  <m:r>
                                    <a:rPr lang="de-DE" sz="2400" kern="1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∥</m:t>
                                  </m:r>
                                  <m:sSub>
                                    <m:sSubPr>
                                      <m:ctrlP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de-DE" sz="2400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θ</m:t>
                                      </m:r>
                                    </m:e>
                                    <m:sub>
                                      <m:r>
                                        <a:rPr lang="de-DE" sz="2400" i="1" kern="1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Aptos" panose="020B0004020202020204" pitchFamily="34" charset="0"/>
                                          <a:cs typeface="Times New Roman" panose="020206030504050203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de-DE" sz="240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∥</m:t>
                          </m:r>
                          <m:sSub>
                            <m:sSubPr>
                              <m:ctrlP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2400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θ</m:t>
                              </m:r>
                            </m:e>
                            <m:sub>
                              <m:r>
                                <a:rPr lang="de-DE" sz="2400" i="1" kern="1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de-DE" sz="2400" kern="100" dirty="0">
                  <a:solidFill>
                    <a:schemeClr val="tx1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F494ECA2-BF3B-7AAA-5BC1-EAB8931B9E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28263" y="1701565"/>
                <a:ext cx="12512233" cy="6409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1B0DA4F-0CF2-5C9B-8283-B4FA03917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60D1FB1-684B-A45F-132C-E5EF5E691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16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87C213E-5F98-FBDD-DE4C-B431F965E8FC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NACs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5D447B32-905A-C75F-CF5B-778A20994D08}"/>
              </a:ext>
            </a:extLst>
          </p:cNvPr>
          <p:cNvSpPr/>
          <p:nvPr/>
        </p:nvSpPr>
        <p:spPr>
          <a:xfrm>
            <a:off x="4751407" y="2589467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B247E2F-AD07-8ED9-3081-39789FD22F82}"/>
              </a:ext>
            </a:extLst>
          </p:cNvPr>
          <p:cNvSpPr/>
          <p:nvPr/>
        </p:nvSpPr>
        <p:spPr>
          <a:xfrm>
            <a:off x="6904298" y="3874546"/>
            <a:ext cx="2152891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41993D8A-6361-B420-12D6-A7756AD9136B}"/>
              </a:ext>
            </a:extLst>
          </p:cNvPr>
          <p:cNvSpPr/>
          <p:nvPr/>
        </p:nvSpPr>
        <p:spPr>
          <a:xfrm>
            <a:off x="4038600" y="3874546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11E3E63A-AFD3-594B-B589-F4A4E3AF4C73}"/>
              </a:ext>
            </a:extLst>
          </p:cNvPr>
          <p:cNvSpPr/>
          <p:nvPr/>
        </p:nvSpPr>
        <p:spPr>
          <a:xfrm>
            <a:off x="6191491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83FB80B5-3F88-6C4F-534E-BFB91D67BB55}"/>
              </a:ext>
            </a:extLst>
          </p:cNvPr>
          <p:cNvSpPr/>
          <p:nvPr/>
        </p:nvSpPr>
        <p:spPr>
          <a:xfrm>
            <a:off x="9057189" y="5143374"/>
            <a:ext cx="712807" cy="64094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442D6864-D606-1F70-F019-222258810213}"/>
              </a:ext>
            </a:extLst>
          </p:cNvPr>
          <p:cNvCxnSpPr>
            <a:endCxn id="8" idx="0"/>
          </p:cNvCxnSpPr>
          <p:nvPr/>
        </p:nvCxnSpPr>
        <p:spPr>
          <a:xfrm flipH="1">
            <a:off x="4395004" y="3230412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7E524BE2-78B2-9DF7-F833-E86303CE5AC3}"/>
              </a:ext>
            </a:extLst>
          </p:cNvPr>
          <p:cNvCxnSpPr/>
          <p:nvPr/>
        </p:nvCxnSpPr>
        <p:spPr>
          <a:xfrm flipH="1">
            <a:off x="6547894" y="44992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042C899F-D664-50F6-9883-46F0F6487E9A}"/>
              </a:ext>
            </a:extLst>
          </p:cNvPr>
          <p:cNvCxnSpPr>
            <a:cxnSpLocks/>
          </p:cNvCxnSpPr>
          <p:nvPr/>
        </p:nvCxnSpPr>
        <p:spPr>
          <a:xfrm>
            <a:off x="9057189" y="4479440"/>
            <a:ext cx="356403" cy="6441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C166A326-68BD-B814-AB99-A365197C32D1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902372" y="3220512"/>
            <a:ext cx="1078372" cy="6540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F053E975-5EAC-65C6-0069-B468E7CE0A04}"/>
                  </a:ext>
                </a:extLst>
              </p:cNvPr>
              <p:cNvSpPr txBox="1"/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i="1" kern="10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6" name="Textfeld 35">
                <a:extLst>
                  <a:ext uri="{FF2B5EF4-FFF2-40B4-BE49-F238E27FC236}">
                    <a16:creationId xmlns:a16="http://schemas.microsoft.com/office/drawing/2014/main" id="{F053E975-5EAC-65C6-0069-B468E7CE0A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009" y="4010801"/>
                <a:ext cx="6313988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17F2FCF-C12F-6776-7758-5BA5E7CDA569}"/>
                  </a:ext>
                </a:extLst>
              </p:cNvPr>
              <p:cNvSpPr txBox="1"/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38" name="Textfeld 37">
                <a:extLst>
                  <a:ext uri="{FF2B5EF4-FFF2-40B4-BE49-F238E27FC236}">
                    <a16:creationId xmlns:a16="http://schemas.microsoft.com/office/drawing/2014/main" id="{017F2FCF-C12F-6776-7758-5BA5E7CDA5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0900" y="5279180"/>
                <a:ext cx="6313988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DC97404D-1C73-30DA-8400-8A786DA911E4}"/>
                  </a:ext>
                </a:extLst>
              </p:cNvPr>
              <p:cNvSpPr txBox="1"/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80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de-DE" sz="1800" b="0" i="0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e>
                        <m:sub>
                          <m:r>
                            <a:rPr lang="de-DE" sz="1800" b="0" i="1" kern="100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40" name="Textfeld 39">
                <a:extLst>
                  <a:ext uri="{FF2B5EF4-FFF2-40B4-BE49-F238E27FC236}">
                    <a16:creationId xmlns:a16="http://schemas.microsoft.com/office/drawing/2014/main" id="{DC97404D-1C73-30DA-8400-8A786DA911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6598" y="5312155"/>
                <a:ext cx="6313988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Rechteck 40">
            <a:extLst>
              <a:ext uri="{FF2B5EF4-FFF2-40B4-BE49-F238E27FC236}">
                <a16:creationId xmlns:a16="http://schemas.microsoft.com/office/drawing/2014/main" id="{76A29307-C908-9E57-0970-2F1E1A133CA6}"/>
              </a:ext>
            </a:extLst>
          </p:cNvPr>
          <p:cNvSpPr/>
          <p:nvPr/>
        </p:nvSpPr>
        <p:spPr>
          <a:xfrm>
            <a:off x="3875832" y="2500696"/>
            <a:ext cx="5537760" cy="223435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999A3619-F3B9-AF1D-68B4-EA34154C3DEB}"/>
              </a:ext>
            </a:extLst>
          </p:cNvPr>
          <p:cNvSpPr/>
          <p:nvPr/>
        </p:nvSpPr>
        <p:spPr>
          <a:xfrm>
            <a:off x="3194363" y="1584191"/>
            <a:ext cx="3062235" cy="88593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B4B238E-5B0D-D4F1-477E-848DD728FAF9}"/>
              </a:ext>
            </a:extLst>
          </p:cNvPr>
          <p:cNvSpPr/>
          <p:nvPr/>
        </p:nvSpPr>
        <p:spPr>
          <a:xfrm>
            <a:off x="10683433" y="1554029"/>
            <a:ext cx="829884" cy="88593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9A893F5-C77A-F7FE-D7CF-D122D2D5BF65}"/>
                  </a:ext>
                </a:extLst>
              </p:cNvPr>
              <p:cNvSpPr txBox="1"/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2" name="Textfeld 11">
                <a:extLst>
                  <a:ext uri="{FF2B5EF4-FFF2-40B4-BE49-F238E27FC236}">
                    <a16:creationId xmlns:a16="http://schemas.microsoft.com/office/drawing/2014/main" id="{59A893F5-C77A-F7FE-D7CF-D122D2D5B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58" y="2725982"/>
                <a:ext cx="6313988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5D1E663A-31F6-8430-8850-46745F022208}"/>
                  </a:ext>
                </a:extLst>
              </p:cNvPr>
              <p:cNvSpPr txBox="1"/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5D1E663A-31F6-8430-8850-46745F0222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23747" y="4024357"/>
                <a:ext cx="6313988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7576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50269-9D23-984D-C501-F78D842C9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7399EE4-27E7-716D-C54B-5C87F8D0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2BC8104-3FEC-A01B-63D8-507C9E07C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17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A74FF3A-C3C8-5C5B-CB97-9E34B75F1D60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Generators</a:t>
            </a:r>
          </a:p>
        </p:txBody>
      </p:sp>
      <p:pic>
        <p:nvPicPr>
          <p:cNvPr id="9" name="Grafik 8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8EEF1424-1F00-5941-DB7F-133967BED3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784341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51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CDBCB-FAA1-E818-06EB-A2A554ABE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880C998-FC7B-C092-8CCB-E58F307F1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65DC737-2E58-CE5A-E049-3CF790A7D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18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B64061C-A4B9-5C64-7F21-FEA0649E6BEA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- Generators</a:t>
            </a:r>
          </a:p>
        </p:txBody>
      </p:sp>
      <p:pic>
        <p:nvPicPr>
          <p:cNvPr id="6" name="Grafik 5" descr="Ein Bild, das Text, Reihe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2016AF6D-A96A-0DCE-EDEE-D85BD59FE8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784341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00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50AA5-A285-6CD7-D085-EA1435369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0D7E549-1740-F242-362B-40EA748F2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F9FEBC7-9708-3B06-6ED7-CBCB0062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19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028E01C-778A-BAB9-7BD7-680F51A63C51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Methods – (</a:t>
            </a:r>
            <a:r>
              <a:rPr lang="de-DE" sz="5400" dirty="0" err="1"/>
              <a:t>Simplified</a:t>
            </a:r>
            <a:r>
              <a:rPr lang="de-DE" sz="5400" dirty="0"/>
              <a:t>) Vines</a:t>
            </a:r>
          </a:p>
        </p:txBody>
      </p:sp>
    </p:spTree>
    <p:extLst>
      <p:ext uri="{BB962C8B-B14F-4D97-AF65-F5344CB8AC3E}">
        <p14:creationId xmlns:p14="http://schemas.microsoft.com/office/powerpoint/2010/main" val="167674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5DD32EA-DC3E-4C42-4042-35276EAAB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AC373E5-2AEA-9061-0487-5B00E588F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5DA7D28-BD90-3A84-F872-6392C485715D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 err="1"/>
              <a:t>Relevance</a:t>
            </a:r>
            <a:endParaRPr lang="de-DE" sz="5400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612D634-0F2D-C7F7-A766-221DB6E7DA0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Floods: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Among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most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severe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natural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hazards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worldwide</a:t>
            </a:r>
            <a:endParaRPr lang="de-DE" dirty="0"/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Multivariate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Interdependence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flood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event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characteristics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Asymmetric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copula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Varying strength of dependence between variables, allowing flexible modelling. </a:t>
            </a:r>
            <a:endParaRPr lang="de-DE" i="1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364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4C7B11-F1C8-292E-726A-9E5D6C63B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64DD442-F7D9-BFEC-A78F-DA5BEA4CD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07301A8-0A70-37E0-909C-02EABAD7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20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5E2B47-02D3-A1A7-BD91-472FE0007161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Simulation – Setup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3CF35947-1352-BDD5-DA50-2BDE666F3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755310"/>
              </p:ext>
            </p:extLst>
          </p:nvPr>
        </p:nvGraphicFramePr>
        <p:xfrm>
          <a:off x="1502136" y="2279149"/>
          <a:ext cx="9187728" cy="3370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93864">
                  <a:extLst>
                    <a:ext uri="{9D8B030D-6E8A-4147-A177-3AD203B41FA5}">
                      <a16:colId xmlns:a16="http://schemas.microsoft.com/office/drawing/2014/main" val="1974342627"/>
                    </a:ext>
                  </a:extLst>
                </a:gridCol>
                <a:gridCol w="4593864">
                  <a:extLst>
                    <a:ext uri="{9D8B030D-6E8A-4147-A177-3AD203B41FA5}">
                      <a16:colId xmlns:a16="http://schemas.microsoft.com/office/drawing/2014/main" val="1552321702"/>
                    </a:ext>
                  </a:extLst>
                </a:gridCol>
              </a:tblGrid>
              <a:tr h="306248">
                <a:tc>
                  <a:txBody>
                    <a:bodyPr/>
                    <a:lstStyle/>
                    <a:p>
                      <a:r>
                        <a:rPr lang="de-DE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284192"/>
                  </a:ext>
                </a:extLst>
              </a:tr>
              <a:tr h="469620">
                <a:tc>
                  <a:txBody>
                    <a:bodyPr/>
                    <a:lstStyle/>
                    <a:p>
                      <a:r>
                        <a:rPr lang="de-DE" dirty="0"/>
                        <a:t>Sample </a:t>
                      </a:r>
                      <a:r>
                        <a:rPr lang="de-DE" dirty="0" err="1"/>
                        <a:t>size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15, 30, 50, 1000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48143"/>
                  </a:ext>
                </a:extLst>
              </a:tr>
              <a:tr h="810577">
                <a:tc>
                  <a:txBody>
                    <a:bodyPr/>
                    <a:lstStyle/>
                    <a:p>
                      <a:r>
                        <a:rPr lang="de-DE" dirty="0" err="1"/>
                        <a:t>Correlation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Donau, Isar, </a:t>
                      </a:r>
                      <a:r>
                        <a:rPr lang="de-DE" dirty="0" err="1"/>
                        <a:t>LowHighHigh</a:t>
                      </a:r>
                      <a:r>
                        <a:rPr lang="de-DE" dirty="0"/>
                        <a:t>, </a:t>
                      </a:r>
                      <a:r>
                        <a:rPr lang="de-DE" dirty="0" err="1"/>
                        <a:t>LowMedHigh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502412"/>
                  </a:ext>
                </a:extLst>
              </a:tr>
              <a:tr h="810577">
                <a:tc>
                  <a:txBody>
                    <a:bodyPr/>
                    <a:lstStyle/>
                    <a:p>
                      <a:r>
                        <a:rPr lang="de-DE" dirty="0" err="1"/>
                        <a:t>Iterations</a:t>
                      </a:r>
                      <a:r>
                        <a:rPr lang="de-DE" dirty="0"/>
                        <a:t> per </a:t>
                      </a:r>
                      <a:r>
                        <a:rPr lang="de-DE" dirty="0" err="1"/>
                        <a:t>setup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3000 (NACs) -&gt; 1k </a:t>
                      </a:r>
                      <a:r>
                        <a:rPr lang="de-DE" dirty="0" err="1"/>
                        <a:t>each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cop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fam</a:t>
                      </a:r>
                      <a:endParaRPr lang="de-DE" dirty="0"/>
                    </a:p>
                    <a:p>
                      <a:r>
                        <a:rPr lang="de-DE" dirty="0"/>
                        <a:t>27000 (Vines) -&gt; 1k </a:t>
                      </a:r>
                      <a:r>
                        <a:rPr lang="de-DE" dirty="0" err="1"/>
                        <a:t>each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combination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of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fams</a:t>
                      </a:r>
                      <a:r>
                        <a:rPr lang="de-DE" dirty="0"/>
                        <a:t> (3^3)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599590"/>
                  </a:ext>
                </a:extLst>
              </a:tr>
              <a:tr h="810577">
                <a:tc>
                  <a:txBody>
                    <a:bodyPr/>
                    <a:lstStyle/>
                    <a:p>
                      <a:r>
                        <a:rPr lang="de-DE" dirty="0" err="1"/>
                        <a:t>Copula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Families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Gumbel, Clayton, Frank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080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8689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54217-3A36-71A1-968F-30CB583C5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F9F4E54D-B95F-B7E6-CDEC-DF2C35935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C970255-9E57-2422-C600-2ACFBA56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21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BDB543D-900F-B6F5-0AFC-6656CF7FF96E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Simulation – NAC DGP</a:t>
            </a:r>
          </a:p>
        </p:txBody>
      </p:sp>
    </p:spTree>
    <p:extLst>
      <p:ext uri="{BB962C8B-B14F-4D97-AF65-F5344CB8AC3E}">
        <p14:creationId xmlns:p14="http://schemas.microsoft.com/office/powerpoint/2010/main" val="65355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1A66AB-9FE2-F8C2-0E9A-E1F6333D3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31A0F33C-1C73-C2A2-0AAC-A83A08DC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F58636B-1574-3603-14E1-2503F641A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22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6DC61FE-A56A-772C-C002-3177F23F5ED0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Simulation – Vine DGP</a:t>
            </a:r>
          </a:p>
        </p:txBody>
      </p:sp>
    </p:spTree>
    <p:extLst>
      <p:ext uri="{BB962C8B-B14F-4D97-AF65-F5344CB8AC3E}">
        <p14:creationId xmlns:p14="http://schemas.microsoft.com/office/powerpoint/2010/main" val="877759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1FFE0-3229-BD89-0D69-EB6DBBD00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ABD50C5-D5DD-2C6E-9336-FD4773606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4DCEDF8-8E36-AB6B-9620-28A182964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23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FA9C194-DE7C-0275-C997-847E3839DFAB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Simulation – Vine DGP</a:t>
            </a:r>
          </a:p>
        </p:txBody>
      </p:sp>
    </p:spTree>
    <p:extLst>
      <p:ext uri="{BB962C8B-B14F-4D97-AF65-F5344CB8AC3E}">
        <p14:creationId xmlns:p14="http://schemas.microsoft.com/office/powerpoint/2010/main" val="207547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85CE3-D756-8F6F-509D-E16E5DC618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C06AFFF-77F1-F56E-1565-7EF0F0CC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A76FBC9-5A2D-C32C-746F-47A73E422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24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2045DF-86F0-60AD-7969-D62B0187BDBF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Simulation – Vine DGP</a:t>
            </a:r>
          </a:p>
        </p:txBody>
      </p:sp>
    </p:spTree>
    <p:extLst>
      <p:ext uri="{BB962C8B-B14F-4D97-AF65-F5344CB8AC3E}">
        <p14:creationId xmlns:p14="http://schemas.microsoft.com/office/powerpoint/2010/main" val="3420046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BCC56-AE5C-ADC9-E4FB-D4EC182BC2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FC8C72D-C911-F028-E82D-EB3332318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A15BEA3-C1FF-EAA1-ED78-292AFB0F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25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8315C2E-B5BD-EE4F-5791-D830358AD33D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 err="1"/>
              <a:t>Results</a:t>
            </a:r>
            <a:endParaRPr lang="de-DE" sz="5400" dirty="0"/>
          </a:p>
        </p:txBody>
      </p:sp>
    </p:spTree>
    <p:extLst>
      <p:ext uri="{BB962C8B-B14F-4D97-AF65-F5344CB8AC3E}">
        <p14:creationId xmlns:p14="http://schemas.microsoft.com/office/powerpoint/2010/main" val="37754629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29D94-8035-7371-6876-D32A4FD56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41BD31D-388B-EBE2-9A3C-B2F76782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C2C9EA4-5CDD-8D8E-1268-C97E092D8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26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810DF83-1E75-126C-565E-A8BE41E260B7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Summary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9C17C48-5CA8-0E24-4F7B-5A0CD91C1B2B}"/>
              </a:ext>
            </a:extLst>
          </p:cNvPr>
          <p:cNvSpPr/>
          <p:nvPr/>
        </p:nvSpPr>
        <p:spPr>
          <a:xfrm>
            <a:off x="0" y="1585731"/>
            <a:ext cx="12192000" cy="4051139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TODO: Show </a:t>
            </a:r>
            <a:r>
              <a:rPr lang="de-DE" sz="5400" dirty="0" err="1"/>
              <a:t>this</a:t>
            </a:r>
            <a:r>
              <a:rPr lang="de-DE" sz="5400" dirty="0"/>
              <a:t> </a:t>
            </a:r>
            <a:r>
              <a:rPr lang="de-DE" sz="5400" dirty="0" err="1"/>
              <a:t>as</a:t>
            </a:r>
            <a:r>
              <a:rPr lang="de-DE" sz="5400" dirty="0"/>
              <a:t> last </a:t>
            </a:r>
            <a:r>
              <a:rPr lang="de-DE" sz="5400" dirty="0" err="1"/>
              <a:t>slide</a:t>
            </a:r>
            <a:r>
              <a:rPr lang="de-DE" sz="5400" dirty="0"/>
              <a:t> and </a:t>
            </a:r>
            <a:r>
              <a:rPr lang="de-DE" sz="5400" dirty="0" err="1"/>
              <a:t>display</a:t>
            </a:r>
            <a:r>
              <a:rPr lang="de-DE" sz="5400" dirty="0"/>
              <a:t> Key </a:t>
            </a:r>
            <a:r>
              <a:rPr lang="de-DE" sz="5400" dirty="0" err="1"/>
              <a:t>findings</a:t>
            </a:r>
            <a:r>
              <a:rPr lang="de-DE" sz="5400" dirty="0"/>
              <a:t>. </a:t>
            </a:r>
          </a:p>
          <a:p>
            <a:pPr algn="ctr"/>
            <a:r>
              <a:rPr lang="de-DE" sz="5400" dirty="0"/>
              <a:t>So </a:t>
            </a:r>
            <a:r>
              <a:rPr lang="de-DE" sz="5400" dirty="0" err="1"/>
              <a:t>ppl</a:t>
            </a:r>
            <a:r>
              <a:rPr lang="de-DE" sz="5400" dirty="0"/>
              <a:t> </a:t>
            </a:r>
            <a:r>
              <a:rPr lang="de-DE" sz="5400" dirty="0" err="1"/>
              <a:t>can</a:t>
            </a:r>
            <a:r>
              <a:rPr lang="de-DE" sz="5400" dirty="0"/>
              <a:t> </a:t>
            </a:r>
            <a:r>
              <a:rPr lang="de-DE" sz="5400" dirty="0" err="1"/>
              <a:t>refer</a:t>
            </a:r>
            <a:r>
              <a:rPr lang="de-DE" sz="5400" dirty="0"/>
              <a:t> </a:t>
            </a:r>
            <a:r>
              <a:rPr lang="de-DE" sz="5400" dirty="0" err="1"/>
              <a:t>see</a:t>
            </a:r>
            <a:r>
              <a:rPr lang="de-DE" sz="5400" dirty="0"/>
              <a:t> </a:t>
            </a:r>
            <a:r>
              <a:rPr lang="de-DE" sz="5400" dirty="0" err="1"/>
              <a:t>everything</a:t>
            </a:r>
            <a:r>
              <a:rPr lang="de-DE" sz="5400" dirty="0"/>
              <a:t> and </a:t>
            </a:r>
            <a:r>
              <a:rPr lang="de-DE" sz="5400" dirty="0" err="1"/>
              <a:t>can</a:t>
            </a:r>
            <a:r>
              <a:rPr lang="de-DE" sz="5400" dirty="0"/>
              <a:t> </a:t>
            </a:r>
            <a:r>
              <a:rPr lang="de-DE" sz="5400" dirty="0" err="1"/>
              <a:t>refer</a:t>
            </a:r>
            <a:r>
              <a:rPr lang="de-DE" sz="5400" dirty="0"/>
              <a:t> to </a:t>
            </a:r>
            <a:r>
              <a:rPr lang="de-DE" sz="5400" dirty="0" err="1"/>
              <a:t>it</a:t>
            </a:r>
            <a:r>
              <a:rPr lang="de-DE" sz="5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26396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407D3-1613-236F-A82A-483537C7AF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CE64DEB3-F2A1-EA1C-549E-F6ED2412A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B587F56-4847-0B95-DC71-24EA4628A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27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55DD809-A8EB-C34A-1D24-0E537F820C31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2763927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45FD7-BF0D-A39B-FDF9-AA2096C69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, Screenshot, Diagramm, Muster enthält.&#10;&#10;KI-generierte Inhalte können fehlerhaft sein.">
            <a:extLst>
              <a:ext uri="{FF2B5EF4-FFF2-40B4-BE49-F238E27FC236}">
                <a16:creationId xmlns:a16="http://schemas.microsoft.com/office/drawing/2014/main" id="{5D8A9EBB-34BB-0717-9559-9945ACDF0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503917"/>
            <a:ext cx="9144019" cy="4572009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456D93-EFF2-8325-EDDB-F49E0374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BED8403-9FE2-A175-E02E-EBEEFB45F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28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261F444-F09A-666B-2BD8-E9CB7C86BD39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6063058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11112-01E8-EEBC-9CB7-BC0357062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DC25F38-FF58-5F99-7259-3E31F1D4E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9" y="1644129"/>
            <a:ext cx="9144019" cy="4572009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45B2973-4349-1AE3-299D-44415B82E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4D61DF8-1F53-2E60-F084-8F1542F2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29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7D29635-7C5C-6456-9C94-1D81BDAD7C3B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134891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5E0CC235-D65B-C47B-F4CD-887A021F1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6277CB7-E552-1424-31C2-185FA8139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3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FCBBA31-858A-792C-8F6E-88EA3931695F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 err="1"/>
              <a:t>Dependence</a:t>
            </a:r>
            <a:r>
              <a:rPr lang="de-DE" sz="5400" dirty="0"/>
              <a:t> </a:t>
            </a:r>
            <a:r>
              <a:rPr lang="de-DE" sz="5400" dirty="0" err="1"/>
              <a:t>Structure</a:t>
            </a:r>
            <a:endParaRPr lang="de-DE" sz="5400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7E54C30-37FF-602D-68B1-BF7C07F68C8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Relevant Variables: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Flood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peak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(P), Duration (D), Volume (V). </a:t>
            </a:r>
            <a:endParaRPr lang="de-DE" dirty="0"/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Influences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Dependencies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affects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dependence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between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D &amp; V</a:t>
            </a:r>
            <a:endParaRPr lang="de-DE" dirty="0"/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Relevant </a:t>
            </a:r>
            <a:r>
              <a:rPr lang="de-DE" b="1" dirty="0" err="1">
                <a:latin typeface="Arial" panose="020B0604020202020204" pitchFamily="34" charset="0"/>
                <a:cs typeface="Arial" panose="020B0604020202020204" pitchFamily="34" charset="0"/>
              </a:rPr>
              <a:t>Influences</a:t>
            </a:r>
            <a:r>
              <a:rPr lang="de-DE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Portray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multivariate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dependencies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accurate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manner</a:t>
            </a:r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i="1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93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A3B0E-730D-7148-71C0-F6594F825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9977421-01A2-5533-61FD-E7CDF5B3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5C8AFDDE-46C3-8061-E432-CC0BAB004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4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73C8AB-C8C9-3490-4481-10BB0B4BC495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- </a:t>
            </a:r>
            <a:r>
              <a:rPr lang="de-DE" sz="5400" dirty="0" err="1"/>
              <a:t>Selection</a:t>
            </a:r>
            <a:endParaRPr lang="de-DE" sz="5400" dirty="0"/>
          </a:p>
        </p:txBody>
      </p:sp>
      <p:pic>
        <p:nvPicPr>
          <p:cNvPr id="19" name="Grafik 18" descr="Ein Bild, das Karte, Text, Atlas enthält.&#10;&#10;KI-generierte Inhalte können fehlerhaft sein.">
            <a:extLst>
              <a:ext uri="{FF2B5EF4-FFF2-40B4-BE49-F238E27FC236}">
                <a16:creationId xmlns:a16="http://schemas.microsoft.com/office/drawing/2014/main" id="{16CA8C3C-0B24-8571-04D6-46FF1B363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515" y="1404341"/>
            <a:ext cx="6236970" cy="49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610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94BD176-9B35-9CCC-FCC1-3E327E75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545154F-865E-9AB5-5C70-F3976F06B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5</a:t>
            </a:fld>
            <a:endParaRPr lang="de-DE"/>
          </a:p>
        </p:txBody>
      </p:sp>
      <p:pic>
        <p:nvPicPr>
          <p:cNvPr id="4" name="Grafik 3" descr="Ein Bild, das Karte, Text, Atlas enthält.&#10;&#10;KI-generierte Inhalte können fehlerhaft sein.">
            <a:extLst>
              <a:ext uri="{FF2B5EF4-FFF2-40B4-BE49-F238E27FC236}">
                <a16:creationId xmlns:a16="http://schemas.microsoft.com/office/drawing/2014/main" id="{9BC96D3F-C425-238B-A62F-338EF280A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7515" y="1404341"/>
            <a:ext cx="6236970" cy="4989576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843B2D16-44AA-6F3B-DDBF-29A2FC707128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- </a:t>
            </a:r>
            <a:r>
              <a:rPr lang="de-DE" sz="5400" dirty="0" err="1"/>
              <a:t>Selection</a:t>
            </a:r>
            <a:endParaRPr lang="de-DE" sz="5400" dirty="0"/>
          </a:p>
        </p:txBody>
      </p:sp>
    </p:spTree>
    <p:extLst>
      <p:ext uri="{BB962C8B-B14F-4D97-AF65-F5344CB8AC3E}">
        <p14:creationId xmlns:p14="http://schemas.microsoft.com/office/powerpoint/2010/main" val="305943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08F9F4-693A-B697-3738-96BEC19FF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06313E43-2C8E-FC73-977F-5B37ED5C0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C828714-726E-F8C6-A366-78C38364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6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AD55F7F-FCB0-3DF5-E67A-F75F33EEB99A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Munich Station</a:t>
            </a:r>
          </a:p>
        </p:txBody>
      </p:sp>
      <p:pic>
        <p:nvPicPr>
          <p:cNvPr id="9" name="Grafik 8" descr="Ein Bild, das Text, Screenshot, Reihe, Schrift enthält.&#10;&#10;KI-generierte Inhalte können fehlerhaft sein.">
            <a:extLst>
              <a:ext uri="{FF2B5EF4-FFF2-40B4-BE49-F238E27FC236}">
                <a16:creationId xmlns:a16="http://schemas.microsoft.com/office/drawing/2014/main" id="{4EA8D880-E985-2AB4-528E-2EB9AD534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503917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28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EA948-652F-B0E9-CF94-3153A79CD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278E4AB9-92EF-467B-75F4-6BA499080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5BF22E7-3CF8-1EF3-2869-06E795DF6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7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5B5406B-56B4-C2B7-AF00-F9D10C52220D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Munich Station</a:t>
            </a:r>
          </a:p>
        </p:txBody>
      </p:sp>
      <p:pic>
        <p:nvPicPr>
          <p:cNvPr id="8" name="Grafik 7" descr="Ein Bild, das Text, Schrift, Diagramm, Screenshot enthält.&#10;&#10;KI-generierte Inhalte können fehlerhaft sein.">
            <a:extLst>
              <a:ext uri="{FF2B5EF4-FFF2-40B4-BE49-F238E27FC236}">
                <a16:creationId xmlns:a16="http://schemas.microsoft.com/office/drawing/2014/main" id="{404C6480-69C0-896D-ED7A-31B2C23F14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503917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19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9B6A8-3DC8-0ECF-9464-5876D22E6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ACAF46A7-CD95-ABA1-EC45-D8FF78513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4BBBDC48-11F0-FA7E-C0C7-9EF6B70DA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8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EBB74B-821F-C6BA-3960-DB9AD1209EAE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Munich Station</a:t>
            </a:r>
          </a:p>
        </p:txBody>
      </p:sp>
      <p:pic>
        <p:nvPicPr>
          <p:cNvPr id="6" name="Grafik 5" descr="Ein Bild, das Text, Diagramm, Reihe, Screenshot enthält.&#10;&#10;KI-generierte Inhalte können fehlerhaft sein.">
            <a:extLst>
              <a:ext uri="{FF2B5EF4-FFF2-40B4-BE49-F238E27FC236}">
                <a16:creationId xmlns:a16="http://schemas.microsoft.com/office/drawing/2014/main" id="{4EDE2A48-163C-AF1F-7B28-45A12DFD01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503917"/>
            <a:ext cx="9144019" cy="457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5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26E5F-9FD2-C992-B26D-E873F0A6A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Text, Screenshot, Diagramm enthält.&#10;&#10;KI-generierte Inhalte können fehlerhaft sein.">
            <a:extLst>
              <a:ext uri="{FF2B5EF4-FFF2-40B4-BE49-F238E27FC236}">
                <a16:creationId xmlns:a16="http://schemas.microsoft.com/office/drawing/2014/main" id="{99AE6932-5CB5-1874-241A-62ED390100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503917"/>
            <a:ext cx="9144019" cy="4572009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939A2A0C-B06A-A62E-9435-DEFAE70E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Grün, Schüttpelz - </a:t>
            </a:r>
            <a:r>
              <a:rPr lang="en-US"/>
              <a:t>Asymmetric copulas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639F398-464A-130F-53AC-5126C026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A62A1-7D42-47F0-AE93-D891FFACD6D4}" type="slidenum">
              <a:rPr lang="de-DE" smtClean="0"/>
              <a:t>9</a:t>
            </a:fld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0D6780-2769-EBE0-E8C4-8B74EF69652C}"/>
              </a:ext>
            </a:extLst>
          </p:cNvPr>
          <p:cNvSpPr/>
          <p:nvPr/>
        </p:nvSpPr>
        <p:spPr>
          <a:xfrm>
            <a:off x="1" y="373487"/>
            <a:ext cx="12192000" cy="850006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/>
              <a:t>Data – Munich Station</a:t>
            </a:r>
          </a:p>
        </p:txBody>
      </p:sp>
    </p:spTree>
    <p:extLst>
      <p:ext uri="{BB962C8B-B14F-4D97-AF65-F5344CB8AC3E}">
        <p14:creationId xmlns:p14="http://schemas.microsoft.com/office/powerpoint/2010/main" val="2731181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1481</Words>
  <Application>Microsoft Office PowerPoint</Application>
  <PresentationFormat>Breitbild</PresentationFormat>
  <Paragraphs>271</Paragraphs>
  <Slides>29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4" baseType="lpstr">
      <vt:lpstr>Aptos</vt:lpstr>
      <vt:lpstr>Arial</vt:lpstr>
      <vt:lpstr>Cambria Math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Schüttpelz, Robin</dc:creator>
  <cp:lastModifiedBy>Robin Schuettpelz</cp:lastModifiedBy>
  <cp:revision>139</cp:revision>
  <dcterms:created xsi:type="dcterms:W3CDTF">2025-01-12T17:57:38Z</dcterms:created>
  <dcterms:modified xsi:type="dcterms:W3CDTF">2025-03-12T22:15:33Z</dcterms:modified>
</cp:coreProperties>
</file>

<file path=docProps/thumbnail.jpeg>
</file>